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73" r:id="rId2"/>
    <p:sldId id="282" r:id="rId3"/>
    <p:sldId id="291" r:id="rId4"/>
    <p:sldId id="287" r:id="rId5"/>
    <p:sldId id="288" r:id="rId6"/>
    <p:sldId id="293" r:id="rId7"/>
    <p:sldId id="294" r:id="rId8"/>
    <p:sldId id="289" r:id="rId9"/>
    <p:sldId id="290" r:id="rId10"/>
    <p:sldId id="292" r:id="rId11"/>
    <p:sldId id="295" r:id="rId12"/>
    <p:sldId id="296" r:id="rId13"/>
  </p:sldIdLst>
  <p:sldSz cx="9144000" cy="6858000" type="screen4x3"/>
  <p:notesSz cx="7010400" cy="9236075"/>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ción predeterminada" id="{53159BFC-17E0-BE46-962D-CFE4D96E8659}">
          <p14:sldIdLst>
            <p14:sldId id="273"/>
            <p14:sldId id="282"/>
            <p14:sldId id="291"/>
            <p14:sldId id="287"/>
            <p14:sldId id="288"/>
            <p14:sldId id="293"/>
            <p14:sldId id="294"/>
            <p14:sldId id="289"/>
            <p14:sldId id="290"/>
            <p14:sldId id="292"/>
            <p14:sldId id="295"/>
            <p14:sldId id="296"/>
          </p14:sldIdLst>
        </p14:section>
        <p14:section name="Sección sin título" id="{2B17FA27-EDEA-F64B-8395-8D78870D6138}">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guide id="3" orient="horz" pos="265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Estilo claro 2 - Énfasis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611" autoAdjust="0"/>
    <p:restoredTop sz="88790" autoAdjust="0"/>
  </p:normalViewPr>
  <p:slideViewPr>
    <p:cSldViewPr>
      <p:cViewPr varScale="1">
        <p:scale>
          <a:sx n="66" d="100"/>
          <a:sy n="66" d="100"/>
        </p:scale>
        <p:origin x="1626" y="66"/>
      </p:cViewPr>
      <p:guideLst>
        <p:guide orient="horz" pos="2160"/>
        <p:guide pos="2880"/>
        <p:guide orient="horz" pos="2659"/>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3038475" cy="461963"/>
          </a:xfrm>
          <a:prstGeom prst="rect">
            <a:avLst/>
          </a:prstGeom>
        </p:spPr>
        <p:txBody>
          <a:bodyPr vert="horz" lIns="91440" tIns="45720" rIns="91440" bIns="45720" rtlCol="0"/>
          <a:lstStyle>
            <a:lvl1pPr algn="l">
              <a:defRPr sz="1200"/>
            </a:lvl1pPr>
          </a:lstStyle>
          <a:p>
            <a:endParaRPr lang="es-MX"/>
          </a:p>
        </p:txBody>
      </p:sp>
      <p:sp>
        <p:nvSpPr>
          <p:cNvPr id="3" name="2 Marcador de fecha"/>
          <p:cNvSpPr>
            <a:spLocks noGrp="1"/>
          </p:cNvSpPr>
          <p:nvPr>
            <p:ph type="dt" idx="1"/>
          </p:nvPr>
        </p:nvSpPr>
        <p:spPr>
          <a:xfrm>
            <a:off x="3970338" y="0"/>
            <a:ext cx="3038475" cy="461963"/>
          </a:xfrm>
          <a:prstGeom prst="rect">
            <a:avLst/>
          </a:prstGeom>
        </p:spPr>
        <p:txBody>
          <a:bodyPr vert="horz" lIns="91440" tIns="45720" rIns="91440" bIns="45720" rtlCol="0"/>
          <a:lstStyle>
            <a:lvl1pPr algn="r">
              <a:defRPr sz="1200"/>
            </a:lvl1pPr>
          </a:lstStyle>
          <a:p>
            <a:fld id="{728A4CDC-FE64-401F-B6B1-151CDBDB70A8}" type="datetimeFigureOut">
              <a:rPr lang="es-MX" smtClean="0"/>
              <a:t>09/08/2018</a:t>
            </a:fld>
            <a:endParaRPr lang="es-MX"/>
          </a:p>
        </p:txBody>
      </p:sp>
      <p:sp>
        <p:nvSpPr>
          <p:cNvPr id="4" name="3 Marcador de imagen de diapositiva"/>
          <p:cNvSpPr>
            <a:spLocks noGrp="1" noRot="1" noChangeAspect="1"/>
          </p:cNvSpPr>
          <p:nvPr>
            <p:ph type="sldImg" idx="2"/>
          </p:nvPr>
        </p:nvSpPr>
        <p:spPr>
          <a:xfrm>
            <a:off x="1195388" y="692150"/>
            <a:ext cx="4619625" cy="3463925"/>
          </a:xfrm>
          <a:prstGeom prst="rect">
            <a:avLst/>
          </a:prstGeom>
          <a:noFill/>
          <a:ln w="12700">
            <a:solidFill>
              <a:prstClr val="black"/>
            </a:solidFill>
          </a:ln>
        </p:spPr>
        <p:txBody>
          <a:bodyPr vert="horz" lIns="91440" tIns="45720" rIns="91440" bIns="45720" rtlCol="0" anchor="ctr"/>
          <a:lstStyle/>
          <a:p>
            <a:endParaRPr lang="es-MX"/>
          </a:p>
        </p:txBody>
      </p:sp>
      <p:sp>
        <p:nvSpPr>
          <p:cNvPr id="5" name="4 Marcador de notas"/>
          <p:cNvSpPr>
            <a:spLocks noGrp="1"/>
          </p:cNvSpPr>
          <p:nvPr>
            <p:ph type="body" sz="quarter" idx="3"/>
          </p:nvPr>
        </p:nvSpPr>
        <p:spPr>
          <a:xfrm>
            <a:off x="701675" y="4387850"/>
            <a:ext cx="5607050" cy="4156075"/>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5 Marcador de pie de página"/>
          <p:cNvSpPr>
            <a:spLocks noGrp="1"/>
          </p:cNvSpPr>
          <p:nvPr>
            <p:ph type="ftr" sz="quarter" idx="4"/>
          </p:nvPr>
        </p:nvSpPr>
        <p:spPr>
          <a:xfrm>
            <a:off x="0" y="8772525"/>
            <a:ext cx="3038475" cy="461963"/>
          </a:xfrm>
          <a:prstGeom prst="rect">
            <a:avLst/>
          </a:prstGeom>
        </p:spPr>
        <p:txBody>
          <a:bodyPr vert="horz" lIns="91440" tIns="45720" rIns="91440" bIns="45720" rtlCol="0" anchor="b"/>
          <a:lstStyle>
            <a:lvl1pPr algn="l">
              <a:defRPr sz="1200"/>
            </a:lvl1pPr>
          </a:lstStyle>
          <a:p>
            <a:endParaRPr lang="es-MX"/>
          </a:p>
        </p:txBody>
      </p:sp>
      <p:sp>
        <p:nvSpPr>
          <p:cNvPr id="7" name="6 Marcador de número de diapositiva"/>
          <p:cNvSpPr>
            <a:spLocks noGrp="1"/>
          </p:cNvSpPr>
          <p:nvPr>
            <p:ph type="sldNum" sz="quarter" idx="5"/>
          </p:nvPr>
        </p:nvSpPr>
        <p:spPr>
          <a:xfrm>
            <a:off x="3970338" y="8772525"/>
            <a:ext cx="3038475" cy="461963"/>
          </a:xfrm>
          <a:prstGeom prst="rect">
            <a:avLst/>
          </a:prstGeom>
        </p:spPr>
        <p:txBody>
          <a:bodyPr vert="horz" lIns="91440" tIns="45720" rIns="91440" bIns="45720" rtlCol="0" anchor="b"/>
          <a:lstStyle>
            <a:lvl1pPr algn="r">
              <a:defRPr sz="1200"/>
            </a:lvl1pPr>
          </a:lstStyle>
          <a:p>
            <a:fld id="{44D04565-E525-4EB9-8CBA-77A1F415A418}" type="slidenum">
              <a:rPr lang="es-MX" smtClean="0"/>
              <a:t>‹Nº›</a:t>
            </a:fld>
            <a:endParaRPr lang="es-MX"/>
          </a:p>
        </p:txBody>
      </p:sp>
    </p:spTree>
    <p:extLst>
      <p:ext uri="{BB962C8B-B14F-4D97-AF65-F5344CB8AC3E}">
        <p14:creationId xmlns:p14="http://schemas.microsoft.com/office/powerpoint/2010/main" val="22918649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http://www.profesorenlinea.cl/imagenes/accidente4.jpg</a:t>
            </a:r>
          </a:p>
        </p:txBody>
      </p:sp>
      <p:sp>
        <p:nvSpPr>
          <p:cNvPr id="4" name="Marcador de número de diapositiva 3"/>
          <p:cNvSpPr>
            <a:spLocks noGrp="1"/>
          </p:cNvSpPr>
          <p:nvPr>
            <p:ph type="sldNum" sz="quarter" idx="10"/>
          </p:nvPr>
        </p:nvSpPr>
        <p:spPr/>
        <p:txBody>
          <a:bodyPr/>
          <a:lstStyle/>
          <a:p>
            <a:fld id="{44D04565-E525-4EB9-8CBA-77A1F415A418}" type="slidenum">
              <a:rPr lang="es-MX" smtClean="0"/>
              <a:t>1</a:t>
            </a:fld>
            <a:endParaRPr lang="es-MX"/>
          </a:p>
        </p:txBody>
      </p:sp>
    </p:spTree>
    <p:extLst>
      <p:ext uri="{BB962C8B-B14F-4D97-AF65-F5344CB8AC3E}">
        <p14:creationId xmlns:p14="http://schemas.microsoft.com/office/powerpoint/2010/main" val="38267614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MX" dirty="0"/>
              <a:t>http://4.bp.blogspot.com/_CBkOacDB8xw/S-jmQYuMBzI/AAAAAAAAAGk/mw8NGJedCy0/s1600/20100313potential.jpg</a:t>
            </a:r>
          </a:p>
          <a:p>
            <a:r>
              <a:rPr lang="es-MX"/>
              <a:t>https://encrypted-tbn0.gstatic.com/images?q=tbn:ANd9GcQe0IaHVHIhWIzHlKmCgVgi01nbJBcqSmjIFE2-8il5MBClx4F4</a:t>
            </a:r>
            <a:endParaRPr lang="es-MX" dirty="0"/>
          </a:p>
        </p:txBody>
      </p:sp>
      <p:sp>
        <p:nvSpPr>
          <p:cNvPr id="4" name="3 Marcador de número de diapositiva"/>
          <p:cNvSpPr>
            <a:spLocks noGrp="1"/>
          </p:cNvSpPr>
          <p:nvPr>
            <p:ph type="sldNum" sz="quarter" idx="10"/>
          </p:nvPr>
        </p:nvSpPr>
        <p:spPr/>
        <p:txBody>
          <a:bodyPr/>
          <a:lstStyle/>
          <a:p>
            <a:fld id="{44D04565-E525-4EB9-8CBA-77A1F415A418}" type="slidenum">
              <a:rPr lang="es-MX" smtClean="0"/>
              <a:t>10</a:t>
            </a:fld>
            <a:endParaRPr lang="es-MX"/>
          </a:p>
        </p:txBody>
      </p:sp>
    </p:spTree>
    <p:extLst>
      <p:ext uri="{BB962C8B-B14F-4D97-AF65-F5344CB8AC3E}">
        <p14:creationId xmlns:p14="http://schemas.microsoft.com/office/powerpoint/2010/main" val="26440268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2 Marcador de notas"/>
              <p:cNvSpPr>
                <a:spLocks noGrp="1"/>
              </p:cNvSpPr>
              <p:nvPr>
                <p:ph type="body" idx="1"/>
              </p:nvPr>
            </p:nvSpPr>
            <p:spPr/>
            <p:txBody>
              <a:bodyPr/>
              <a:lstStyle/>
              <a:p>
                <a:r>
                  <a:rPr lang="es-MX" dirty="0"/>
                  <a:t>http://fisica.cubaeduca.cu/media/fisica.cubaeduca.cu/medias/interactividades/10FetcEnergia/res/0-patineta-a.png</a:t>
                </a:r>
              </a:p>
            </p:txBody>
          </p:sp>
        </mc:Choice>
        <mc:Fallback xmlns="">
          <p:sp>
            <p:nvSpPr>
              <p:cNvPr id="3" name="2 Marcador de notas"/>
              <p:cNvSpPr>
                <a:spLocks noGrp="1"/>
              </p:cNvSpPr>
              <p:nvPr>
                <p:ph type="body" idx="1"/>
              </p:nvPr>
            </p:nvSpPr>
            <p:spPr/>
            <p:txBody>
              <a:bodyPr/>
              <a:lstStyle/>
              <a:p>
                <a:r>
                  <a:rPr lang="es-MX" dirty="0" smtClean="0"/>
                  <a:t>https://upload.wikimedia.org/wikipedia/commons/7/78/LeyGauss1.jpg</a:t>
                </a:r>
              </a:p>
              <a:p>
                <a:r>
                  <a:rPr lang="es-MX" sz="1200" i="0" kern="1200">
                    <a:solidFill>
                      <a:schemeClr val="tx1"/>
                    </a:solidFill>
                    <a:effectLst/>
                    <a:latin typeface="+mn-lt"/>
                    <a:ea typeface="+mn-ea"/>
                    <a:cs typeface="+mn-cs"/>
                  </a:rPr>
                  <a:t>Փ</a:t>
                </a:r>
                <a:r>
                  <a:rPr lang="es-MX" sz="1200" i="0" kern="1200" smtClean="0">
                    <a:solidFill>
                      <a:schemeClr val="tx1"/>
                    </a:solidFill>
                    <a:effectLst/>
                    <a:latin typeface="+mn-lt"/>
                    <a:ea typeface="+mn-ea"/>
                    <a:cs typeface="+mn-cs"/>
                  </a:rPr>
                  <a:t>_</a:t>
                </a:r>
                <a:r>
                  <a:rPr lang="es-MX" sz="1200" i="0" kern="1200">
                    <a:solidFill>
                      <a:schemeClr val="tx1"/>
                    </a:solidFill>
                    <a:effectLst/>
                    <a:latin typeface="+mn-lt"/>
                    <a:ea typeface="+mn-ea"/>
                    <a:cs typeface="+mn-cs"/>
                  </a:rPr>
                  <a:t>𝐸</a:t>
                </a:r>
                <a:r>
                  <a:rPr lang="es-MX" sz="1200" kern="1200" dirty="0">
                    <a:solidFill>
                      <a:schemeClr val="tx1"/>
                    </a:solidFill>
                    <a:effectLst/>
                    <a:latin typeface="+mn-lt"/>
                    <a:ea typeface="+mn-ea"/>
                    <a:cs typeface="+mn-cs"/>
                  </a:rPr>
                  <a:t> = Flujo </a:t>
                </a:r>
                <a:r>
                  <a:rPr lang="es-MX" sz="1200" kern="1200" dirty="0" smtClean="0">
                    <a:solidFill>
                      <a:schemeClr val="tx1"/>
                    </a:solidFill>
                    <a:effectLst/>
                    <a:latin typeface="+mn-lt"/>
                    <a:ea typeface="+mn-ea"/>
                    <a:cs typeface="+mn-cs"/>
                  </a:rPr>
                  <a:t>eléctrico</a:t>
                </a:r>
                <a:r>
                  <a:rPr lang="es-MX" sz="1200" kern="1200" dirty="0">
                    <a:solidFill>
                      <a:schemeClr val="tx1"/>
                    </a:solidFill>
                    <a:effectLst/>
                    <a:latin typeface="+mn-lt"/>
                    <a:ea typeface="+mn-ea"/>
                    <a:cs typeface="+mn-cs"/>
                  </a:rPr>
                  <a:t/>
                </a:r>
                <a:br>
                  <a:rPr lang="es-MX" sz="1200" kern="1200" dirty="0">
                    <a:solidFill>
                      <a:schemeClr val="tx1"/>
                    </a:solidFill>
                    <a:effectLst/>
                    <a:latin typeface="+mn-lt"/>
                    <a:ea typeface="+mn-ea"/>
                    <a:cs typeface="+mn-cs"/>
                  </a:rPr>
                </a:br>
                <a:r>
                  <a:rPr lang="es-MX" sz="1200" kern="1200" dirty="0">
                    <a:solidFill>
                      <a:schemeClr val="tx1"/>
                    </a:solidFill>
                    <a:effectLst/>
                    <a:latin typeface="+mn-lt"/>
                    <a:ea typeface="+mn-ea"/>
                    <a:cs typeface="+mn-cs"/>
                  </a:rPr>
                  <a:t/>
                </a:r>
                <a:br>
                  <a:rPr lang="es-MX" sz="1200" kern="1200" dirty="0">
                    <a:solidFill>
                      <a:schemeClr val="tx1"/>
                    </a:solidFill>
                    <a:effectLst/>
                    <a:latin typeface="+mn-lt"/>
                    <a:ea typeface="+mn-ea"/>
                    <a:cs typeface="+mn-cs"/>
                  </a:rPr>
                </a:br>
                <a:r>
                  <a:rPr lang="es-MX" sz="1200" i="1" kern="1200" dirty="0">
                    <a:solidFill>
                      <a:schemeClr val="tx1"/>
                    </a:solidFill>
                    <a:effectLst/>
                    <a:latin typeface="+mn-lt"/>
                    <a:ea typeface="+mn-ea"/>
                    <a:cs typeface="+mn-cs"/>
                  </a:rPr>
                  <a:t>  q</a:t>
                </a:r>
                <a:r>
                  <a:rPr lang="es-MX" sz="1200" kern="1200" dirty="0">
                    <a:solidFill>
                      <a:schemeClr val="tx1"/>
                    </a:solidFill>
                    <a:effectLst/>
                    <a:latin typeface="+mn-lt"/>
                    <a:ea typeface="+mn-ea"/>
                    <a:cs typeface="+mn-cs"/>
                  </a:rPr>
                  <a:t> = carga encerrada por la superficie gaussiana, medida en C .</a:t>
                </a:r>
                <a:br>
                  <a:rPr lang="es-MX" sz="1200" kern="1200" dirty="0">
                    <a:solidFill>
                      <a:schemeClr val="tx1"/>
                    </a:solidFill>
                    <a:effectLst/>
                    <a:latin typeface="+mn-lt"/>
                    <a:ea typeface="+mn-ea"/>
                    <a:cs typeface="+mn-cs"/>
                  </a:rPr>
                </a:br>
                <a:r>
                  <a:rPr lang="es-MX" sz="1200" kern="1200" dirty="0">
                    <a:solidFill>
                      <a:schemeClr val="tx1"/>
                    </a:solidFill>
                    <a:effectLst/>
                    <a:latin typeface="+mn-lt"/>
                    <a:ea typeface="+mn-ea"/>
                    <a:cs typeface="+mn-cs"/>
                  </a:rPr>
                  <a:t/>
                </a:r>
                <a:br>
                  <a:rPr lang="es-MX" sz="1200" kern="1200" dirty="0">
                    <a:solidFill>
                      <a:schemeClr val="tx1"/>
                    </a:solidFill>
                    <a:effectLst/>
                    <a:latin typeface="+mn-lt"/>
                    <a:ea typeface="+mn-ea"/>
                    <a:cs typeface="+mn-cs"/>
                  </a:rPr>
                </a:br>
                <a:r>
                  <a:rPr lang="es-MX" sz="1200" kern="1200" dirty="0">
                    <a:solidFill>
                      <a:schemeClr val="tx1"/>
                    </a:solidFill>
                    <a:effectLst/>
                    <a:latin typeface="+mn-lt"/>
                    <a:ea typeface="+mn-ea"/>
                    <a:cs typeface="+mn-cs"/>
                  </a:rPr>
                  <a:t> </a:t>
                </a:r>
                <a:r>
                  <a:rPr lang="es-MX" sz="1200" i="0" kern="1200">
                    <a:solidFill>
                      <a:schemeClr val="tx1"/>
                    </a:solidFill>
                    <a:effectLst/>
                    <a:latin typeface="+mn-lt"/>
                    <a:ea typeface="+mn-ea"/>
                    <a:cs typeface="+mn-cs"/>
                  </a:rPr>
                  <a:t>𝜀</a:t>
                </a:r>
                <a:r>
                  <a:rPr lang="es-MX" sz="1200" kern="1200" dirty="0">
                    <a:solidFill>
                      <a:schemeClr val="tx1"/>
                    </a:solidFill>
                    <a:effectLst/>
                    <a:latin typeface="+mn-lt"/>
                    <a:ea typeface="+mn-ea"/>
                    <a:cs typeface="+mn-cs"/>
                  </a:rPr>
                  <a:t>= constante de proporcionalidad llamada </a:t>
                </a:r>
                <a:r>
                  <a:rPr lang="es-MX" sz="1200" kern="1200" dirty="0" err="1">
                    <a:solidFill>
                      <a:schemeClr val="tx1"/>
                    </a:solidFill>
                    <a:effectLst/>
                    <a:latin typeface="+mn-lt"/>
                    <a:ea typeface="+mn-ea"/>
                    <a:cs typeface="+mn-cs"/>
                  </a:rPr>
                  <a:t>permitividad</a:t>
                </a:r>
                <a:r>
                  <a:rPr lang="es-MX" sz="1200" kern="1200" dirty="0">
                    <a:solidFill>
                      <a:schemeClr val="tx1"/>
                    </a:solidFill>
                    <a:effectLst/>
                    <a:latin typeface="+mn-lt"/>
                    <a:ea typeface="+mn-ea"/>
                    <a:cs typeface="+mn-cs"/>
                  </a:rPr>
                  <a:t> eléctrica.</a:t>
                </a:r>
                <a:endParaRPr lang="es-MX" dirty="0"/>
              </a:p>
            </p:txBody>
          </p:sp>
        </mc:Fallback>
      </mc:AlternateContent>
      <p:sp>
        <p:nvSpPr>
          <p:cNvPr id="4" name="3 Marcador de número de diapositiva"/>
          <p:cNvSpPr>
            <a:spLocks noGrp="1"/>
          </p:cNvSpPr>
          <p:nvPr>
            <p:ph type="sldNum" sz="quarter" idx="10"/>
          </p:nvPr>
        </p:nvSpPr>
        <p:spPr/>
        <p:txBody>
          <a:bodyPr/>
          <a:lstStyle/>
          <a:p>
            <a:fld id="{44D04565-E525-4EB9-8CBA-77A1F415A418}" type="slidenum">
              <a:rPr lang="es-MX" smtClean="0"/>
              <a:t>11</a:t>
            </a:fld>
            <a:endParaRPr lang="es-MX"/>
          </a:p>
        </p:txBody>
      </p:sp>
    </p:spTree>
    <p:extLst>
      <p:ext uri="{BB962C8B-B14F-4D97-AF65-F5344CB8AC3E}">
        <p14:creationId xmlns:p14="http://schemas.microsoft.com/office/powerpoint/2010/main" val="10245862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MX" dirty="0"/>
              <a:t>https://encrypted-tbn0.gstatic.com/images?q=tbn:ANd9GcSX2WDcN26KSSnTLTdRDruDDe2gYY3VobheiEy3ptWpv-VaWSAm</a:t>
            </a:r>
          </a:p>
          <a:p>
            <a:endParaRPr lang="es-MX" dirty="0"/>
          </a:p>
        </p:txBody>
      </p:sp>
      <p:sp>
        <p:nvSpPr>
          <p:cNvPr id="4" name="3 Marcador de número de diapositiva"/>
          <p:cNvSpPr>
            <a:spLocks noGrp="1"/>
          </p:cNvSpPr>
          <p:nvPr>
            <p:ph type="sldNum" sz="quarter" idx="10"/>
          </p:nvPr>
        </p:nvSpPr>
        <p:spPr/>
        <p:txBody>
          <a:bodyPr/>
          <a:lstStyle/>
          <a:p>
            <a:fld id="{44D04565-E525-4EB9-8CBA-77A1F415A418}" type="slidenum">
              <a:rPr lang="es-MX" smtClean="0"/>
              <a:t>12</a:t>
            </a:fld>
            <a:endParaRPr lang="es-MX"/>
          </a:p>
        </p:txBody>
      </p:sp>
    </p:spTree>
    <p:extLst>
      <p:ext uri="{BB962C8B-B14F-4D97-AF65-F5344CB8AC3E}">
        <p14:creationId xmlns:p14="http://schemas.microsoft.com/office/powerpoint/2010/main" val="3507171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44D04565-E525-4EB9-8CBA-77A1F415A418}" type="slidenum">
              <a:rPr lang="es-MX" smtClean="0"/>
              <a:t>2</a:t>
            </a:fld>
            <a:endParaRPr lang="es-MX"/>
          </a:p>
        </p:txBody>
      </p:sp>
    </p:spTree>
    <p:extLst>
      <p:ext uri="{BB962C8B-B14F-4D97-AF65-F5344CB8AC3E}">
        <p14:creationId xmlns:p14="http://schemas.microsoft.com/office/powerpoint/2010/main" val="17507053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MX" dirty="0"/>
              <a:t>https://sites.google.com/site/21119819avilalimar/_/rsrc/1362429439647/2--leyes-de-newton/segunda-ley-de-newton-o-principio-de-masa/Imagen7.png?height=150&amp;width=320</a:t>
            </a:r>
          </a:p>
          <a:p>
            <a:endParaRPr lang="es-MX" dirty="0"/>
          </a:p>
        </p:txBody>
      </p:sp>
      <p:sp>
        <p:nvSpPr>
          <p:cNvPr id="4" name="3 Marcador de número de diapositiva"/>
          <p:cNvSpPr>
            <a:spLocks noGrp="1"/>
          </p:cNvSpPr>
          <p:nvPr>
            <p:ph type="sldNum" sz="quarter" idx="10"/>
          </p:nvPr>
        </p:nvSpPr>
        <p:spPr/>
        <p:txBody>
          <a:bodyPr/>
          <a:lstStyle/>
          <a:p>
            <a:fld id="{44D04565-E525-4EB9-8CBA-77A1F415A418}" type="slidenum">
              <a:rPr lang="es-MX" smtClean="0"/>
              <a:t>3</a:t>
            </a:fld>
            <a:endParaRPr lang="es-MX"/>
          </a:p>
        </p:txBody>
      </p:sp>
    </p:spTree>
    <p:extLst>
      <p:ext uri="{BB962C8B-B14F-4D97-AF65-F5344CB8AC3E}">
        <p14:creationId xmlns:p14="http://schemas.microsoft.com/office/powerpoint/2010/main" val="30289245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MX" dirty="0"/>
              <a:t>https://4.bp.blogspot.com/-Pw9CGWJVM2Q/WKibu-zegcI/AAAAAAAAFgw/OIM2_9dehYMIqyZC93AYsIoprNxbS5FPQCLcB/s320/vectores.jpg</a:t>
            </a:r>
          </a:p>
        </p:txBody>
      </p:sp>
      <p:sp>
        <p:nvSpPr>
          <p:cNvPr id="4" name="3 Marcador de número de diapositiva"/>
          <p:cNvSpPr>
            <a:spLocks noGrp="1"/>
          </p:cNvSpPr>
          <p:nvPr>
            <p:ph type="sldNum" sz="quarter" idx="10"/>
          </p:nvPr>
        </p:nvSpPr>
        <p:spPr/>
        <p:txBody>
          <a:bodyPr/>
          <a:lstStyle/>
          <a:p>
            <a:fld id="{44D04565-E525-4EB9-8CBA-77A1F415A418}" type="slidenum">
              <a:rPr lang="es-MX" smtClean="0"/>
              <a:t>4</a:t>
            </a:fld>
            <a:endParaRPr lang="es-MX"/>
          </a:p>
        </p:txBody>
      </p:sp>
    </p:spTree>
    <p:extLst>
      <p:ext uri="{BB962C8B-B14F-4D97-AF65-F5344CB8AC3E}">
        <p14:creationId xmlns:p14="http://schemas.microsoft.com/office/powerpoint/2010/main" val="33980833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MX" dirty="0"/>
              <a:t>http://www.profesorenlinea.cl/imagenfisica/Fuerzas_sistemas_image004.jpg</a:t>
            </a:r>
          </a:p>
          <a:p>
            <a:endParaRPr lang="es-MX" dirty="0"/>
          </a:p>
        </p:txBody>
      </p:sp>
      <p:sp>
        <p:nvSpPr>
          <p:cNvPr id="4" name="3 Marcador de número de diapositiva"/>
          <p:cNvSpPr>
            <a:spLocks noGrp="1"/>
          </p:cNvSpPr>
          <p:nvPr>
            <p:ph type="sldNum" sz="quarter" idx="10"/>
          </p:nvPr>
        </p:nvSpPr>
        <p:spPr/>
        <p:txBody>
          <a:bodyPr/>
          <a:lstStyle/>
          <a:p>
            <a:fld id="{44D04565-E525-4EB9-8CBA-77A1F415A418}" type="slidenum">
              <a:rPr lang="es-MX" smtClean="0"/>
              <a:t>5</a:t>
            </a:fld>
            <a:endParaRPr lang="es-MX"/>
          </a:p>
        </p:txBody>
      </p:sp>
    </p:spTree>
    <p:extLst>
      <p:ext uri="{BB962C8B-B14F-4D97-AF65-F5344CB8AC3E}">
        <p14:creationId xmlns:p14="http://schemas.microsoft.com/office/powerpoint/2010/main" val="9157291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MX" dirty="0"/>
              <a:t>https://slideplayer.es/3596978/12/images/9/Principio+de+Transmisibilidad.jpg</a:t>
            </a:r>
          </a:p>
        </p:txBody>
      </p:sp>
      <p:sp>
        <p:nvSpPr>
          <p:cNvPr id="4" name="3 Marcador de número de diapositiva"/>
          <p:cNvSpPr>
            <a:spLocks noGrp="1"/>
          </p:cNvSpPr>
          <p:nvPr>
            <p:ph type="sldNum" sz="quarter" idx="10"/>
          </p:nvPr>
        </p:nvSpPr>
        <p:spPr/>
        <p:txBody>
          <a:bodyPr/>
          <a:lstStyle/>
          <a:p>
            <a:fld id="{44D04565-E525-4EB9-8CBA-77A1F415A418}" type="slidenum">
              <a:rPr lang="es-MX" smtClean="0"/>
              <a:t>6</a:t>
            </a:fld>
            <a:endParaRPr lang="es-MX"/>
          </a:p>
        </p:txBody>
      </p:sp>
    </p:spTree>
    <p:extLst>
      <p:ext uri="{BB962C8B-B14F-4D97-AF65-F5344CB8AC3E}">
        <p14:creationId xmlns:p14="http://schemas.microsoft.com/office/powerpoint/2010/main" val="25521258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MX" dirty="0"/>
              <a:t>http://1.bp.blogspot.com/-9q0Bhvn7zk8/VD3tBVzXiBI/AAAAAAAABs4/YH3XGsVph48/s1600/MOTOR%2B5.bmp</a:t>
            </a:r>
          </a:p>
          <a:p>
            <a:endParaRPr lang="es-MX" dirty="0"/>
          </a:p>
        </p:txBody>
      </p:sp>
      <p:sp>
        <p:nvSpPr>
          <p:cNvPr id="4" name="3 Marcador de número de diapositiva"/>
          <p:cNvSpPr>
            <a:spLocks noGrp="1"/>
          </p:cNvSpPr>
          <p:nvPr>
            <p:ph type="sldNum" sz="quarter" idx="10"/>
          </p:nvPr>
        </p:nvSpPr>
        <p:spPr/>
        <p:txBody>
          <a:bodyPr/>
          <a:lstStyle/>
          <a:p>
            <a:fld id="{44D04565-E525-4EB9-8CBA-77A1F415A418}" type="slidenum">
              <a:rPr lang="es-MX" smtClean="0"/>
              <a:t>7</a:t>
            </a:fld>
            <a:endParaRPr lang="es-MX"/>
          </a:p>
        </p:txBody>
      </p:sp>
    </p:spTree>
    <p:extLst>
      <p:ext uri="{BB962C8B-B14F-4D97-AF65-F5344CB8AC3E}">
        <p14:creationId xmlns:p14="http://schemas.microsoft.com/office/powerpoint/2010/main" val="15498754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MX" dirty="0"/>
              <a:t>https://sites.google.com/site/dinamicadelarotacion/_/rsrc/1449551713189/energia-cinetica-de-un-cuerpo-rigido-traslacion-y-rotacion/ec1.jpg</a:t>
            </a:r>
          </a:p>
          <a:p>
            <a:r>
              <a:rPr lang="es-MX" dirty="0"/>
              <a:t>https://sites.google.com/site/dinamicadelarotacion/_/rsrc/1449551517836/energia-cinetica-de-un-cuerpo-rigido-traslacion-y-rotacion/ec2.jpg</a:t>
            </a:r>
          </a:p>
          <a:p>
            <a:endParaRPr lang="es-MX" dirty="0"/>
          </a:p>
        </p:txBody>
      </p:sp>
      <p:sp>
        <p:nvSpPr>
          <p:cNvPr id="4" name="3 Marcador de número de diapositiva"/>
          <p:cNvSpPr>
            <a:spLocks noGrp="1"/>
          </p:cNvSpPr>
          <p:nvPr>
            <p:ph type="sldNum" sz="quarter" idx="10"/>
          </p:nvPr>
        </p:nvSpPr>
        <p:spPr/>
        <p:txBody>
          <a:bodyPr/>
          <a:lstStyle/>
          <a:p>
            <a:fld id="{44D04565-E525-4EB9-8CBA-77A1F415A418}" type="slidenum">
              <a:rPr lang="es-MX" smtClean="0"/>
              <a:t>8</a:t>
            </a:fld>
            <a:endParaRPr lang="es-MX"/>
          </a:p>
        </p:txBody>
      </p:sp>
    </p:spTree>
    <p:extLst>
      <p:ext uri="{BB962C8B-B14F-4D97-AF65-F5344CB8AC3E}">
        <p14:creationId xmlns:p14="http://schemas.microsoft.com/office/powerpoint/2010/main" val="40273093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MX" dirty="0"/>
              <a:t>https://sites.google.com/site/dinamicadelarotacion/_/rsrc/1449551514452/energia-cinetica-de-un-cuerpo-rigido-traslacion-y-rotacion/ec3.jpg</a:t>
            </a:r>
          </a:p>
          <a:p>
            <a:r>
              <a:rPr lang="es-MX" dirty="0"/>
              <a:t>https://sites.google.com/site/dinamicadelarotacion/_/rsrc/1449551511048/energia-cinetica-de-un-cuerpo-rigido-traslacion-y-rotacion/ec4.jpg</a:t>
            </a:r>
          </a:p>
        </p:txBody>
      </p:sp>
      <p:sp>
        <p:nvSpPr>
          <p:cNvPr id="4" name="3 Marcador de número de diapositiva"/>
          <p:cNvSpPr>
            <a:spLocks noGrp="1"/>
          </p:cNvSpPr>
          <p:nvPr>
            <p:ph type="sldNum" sz="quarter" idx="10"/>
          </p:nvPr>
        </p:nvSpPr>
        <p:spPr/>
        <p:txBody>
          <a:bodyPr/>
          <a:lstStyle/>
          <a:p>
            <a:fld id="{44D04565-E525-4EB9-8CBA-77A1F415A418}" type="slidenum">
              <a:rPr lang="es-MX" smtClean="0"/>
              <a:t>9</a:t>
            </a:fld>
            <a:endParaRPr lang="es-MX"/>
          </a:p>
        </p:txBody>
      </p:sp>
    </p:spTree>
    <p:extLst>
      <p:ext uri="{BB962C8B-B14F-4D97-AF65-F5344CB8AC3E}">
        <p14:creationId xmlns:p14="http://schemas.microsoft.com/office/powerpoint/2010/main" val="35236160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6"/>
            <a:ext cx="7772400" cy="1470025"/>
          </a:xfrm>
        </p:spPr>
        <p:txBody>
          <a:bodyPr/>
          <a:lstStyle/>
          <a:p>
            <a:r>
              <a:rPr lang="es-ES"/>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s-MX"/>
          </a:p>
        </p:txBody>
      </p:sp>
      <p:sp>
        <p:nvSpPr>
          <p:cNvPr id="4" name="3 Marcador de fecha"/>
          <p:cNvSpPr>
            <a:spLocks noGrp="1"/>
          </p:cNvSpPr>
          <p:nvPr>
            <p:ph type="dt" sz="half" idx="10"/>
          </p:nvPr>
        </p:nvSpPr>
        <p:spPr/>
        <p:txBody>
          <a:bodyPr/>
          <a:lstStyle/>
          <a:p>
            <a:fld id="{91E20E4B-0362-48F3-8C8F-14C9A5838F96}" type="datetimeFigureOut">
              <a:rPr lang="es-MX" smtClean="0"/>
              <a:pPr/>
              <a:t>09/08/2018</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2016AC5A-F9A1-4391-B723-37DF0CCE31A5}" type="slidenum">
              <a:rPr lang="es-MX" smtClean="0"/>
              <a:pPr/>
              <a:t>‹Nº›</a:t>
            </a:fld>
            <a:endParaRPr lang="es-MX"/>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p:txBody>
          <a:bodyPr/>
          <a:lstStyle/>
          <a:p>
            <a:fld id="{91E20E4B-0362-48F3-8C8F-14C9A5838F96}" type="datetimeFigureOut">
              <a:rPr lang="es-MX" smtClean="0"/>
              <a:pPr/>
              <a:t>09/08/2018</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2016AC5A-F9A1-4391-B723-37DF0CCE31A5}" type="slidenum">
              <a:rPr lang="es-MX" smtClean="0"/>
              <a:pPr/>
              <a:t>‹Nº›</a:t>
            </a:fld>
            <a:endParaRPr lang="es-MX"/>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9"/>
            <a:ext cx="2057400" cy="5851525"/>
          </a:xfrm>
        </p:spPr>
        <p:txBody>
          <a:bodyPr vert="eaVert"/>
          <a:lstStyle/>
          <a:p>
            <a:r>
              <a:rPr lang="es-ES"/>
              <a:t>Haga clic para modificar el estilo de título del patrón</a:t>
            </a:r>
            <a:endParaRPr lang="es-MX"/>
          </a:p>
        </p:txBody>
      </p:sp>
      <p:sp>
        <p:nvSpPr>
          <p:cNvPr id="3" name="2 Marcador de texto vertical"/>
          <p:cNvSpPr>
            <a:spLocks noGrp="1"/>
          </p:cNvSpPr>
          <p:nvPr>
            <p:ph type="body" orient="vert" idx="1"/>
          </p:nvPr>
        </p:nvSpPr>
        <p:spPr>
          <a:xfrm>
            <a:off x="457200" y="274639"/>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p:txBody>
          <a:bodyPr/>
          <a:lstStyle/>
          <a:p>
            <a:fld id="{91E20E4B-0362-48F3-8C8F-14C9A5838F96}" type="datetimeFigureOut">
              <a:rPr lang="es-MX" smtClean="0"/>
              <a:pPr/>
              <a:t>09/08/2018</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2016AC5A-F9A1-4391-B723-37DF0CCE31A5}" type="slidenum">
              <a:rPr lang="es-MX" smtClean="0"/>
              <a:pPr/>
              <a:t>‹Nº›</a:t>
            </a:fld>
            <a:endParaRPr lang="es-MX"/>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p:txBody>
          <a:bodyPr/>
          <a:lstStyle/>
          <a:p>
            <a:fld id="{91E20E4B-0362-48F3-8C8F-14C9A5838F96}" type="datetimeFigureOut">
              <a:rPr lang="es-MX" smtClean="0"/>
              <a:pPr/>
              <a:t>09/08/2018</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2016AC5A-F9A1-4391-B723-37DF0CCE31A5}" type="slidenum">
              <a:rPr lang="es-MX" smtClean="0"/>
              <a:pPr/>
              <a:t>‹Nº›</a:t>
            </a:fld>
            <a:endParaRPr lang="es-MX"/>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endParaRPr lang="es-MX"/>
          </a:p>
        </p:txBody>
      </p:sp>
      <p:sp>
        <p:nvSpPr>
          <p:cNvPr id="3" name="2 Marcador de texto"/>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91E20E4B-0362-48F3-8C8F-14C9A5838F96}" type="datetimeFigureOut">
              <a:rPr lang="es-MX" smtClean="0"/>
              <a:pPr/>
              <a:t>09/08/2018</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2016AC5A-F9A1-4391-B723-37DF0CCE31A5}" type="slidenum">
              <a:rPr lang="es-MX" smtClean="0"/>
              <a:pPr/>
              <a:t>‹Nº›</a:t>
            </a:fld>
            <a:endParaRPr lang="es-MX"/>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contenido"/>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contenido"/>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4 Marcador de fecha"/>
          <p:cNvSpPr>
            <a:spLocks noGrp="1"/>
          </p:cNvSpPr>
          <p:nvPr>
            <p:ph type="dt" sz="half" idx="10"/>
          </p:nvPr>
        </p:nvSpPr>
        <p:spPr/>
        <p:txBody>
          <a:bodyPr/>
          <a:lstStyle/>
          <a:p>
            <a:fld id="{91E20E4B-0362-48F3-8C8F-14C9A5838F96}" type="datetimeFigureOut">
              <a:rPr lang="es-MX" smtClean="0"/>
              <a:pPr/>
              <a:t>09/08/2018</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2016AC5A-F9A1-4391-B723-37DF0CCE31A5}" type="slidenum">
              <a:rPr lang="es-MX" smtClean="0"/>
              <a:pPr/>
              <a:t>‹Nº›</a:t>
            </a:fld>
            <a:endParaRPr lang="es-MX"/>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es-MX"/>
          </a:p>
        </p:txBody>
      </p:sp>
      <p:sp>
        <p:nvSpPr>
          <p:cNvPr id="3" name="2 Marcador de texto"/>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4 Marcador de texto"/>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6 Marcador de fecha"/>
          <p:cNvSpPr>
            <a:spLocks noGrp="1"/>
          </p:cNvSpPr>
          <p:nvPr>
            <p:ph type="dt" sz="half" idx="10"/>
          </p:nvPr>
        </p:nvSpPr>
        <p:spPr/>
        <p:txBody>
          <a:bodyPr/>
          <a:lstStyle/>
          <a:p>
            <a:fld id="{91E20E4B-0362-48F3-8C8F-14C9A5838F96}" type="datetimeFigureOut">
              <a:rPr lang="es-MX" smtClean="0"/>
              <a:pPr/>
              <a:t>09/08/2018</a:t>
            </a:fld>
            <a:endParaRPr lang="es-MX"/>
          </a:p>
        </p:txBody>
      </p:sp>
      <p:sp>
        <p:nvSpPr>
          <p:cNvPr id="8" name="7 Marcador de pie de página"/>
          <p:cNvSpPr>
            <a:spLocks noGrp="1"/>
          </p:cNvSpPr>
          <p:nvPr>
            <p:ph type="ftr" sz="quarter" idx="11"/>
          </p:nvPr>
        </p:nvSpPr>
        <p:spPr/>
        <p:txBody>
          <a:bodyPr/>
          <a:lstStyle/>
          <a:p>
            <a:endParaRPr lang="es-MX"/>
          </a:p>
        </p:txBody>
      </p:sp>
      <p:sp>
        <p:nvSpPr>
          <p:cNvPr id="9" name="8 Marcador de número de diapositiva"/>
          <p:cNvSpPr>
            <a:spLocks noGrp="1"/>
          </p:cNvSpPr>
          <p:nvPr>
            <p:ph type="sldNum" sz="quarter" idx="12"/>
          </p:nvPr>
        </p:nvSpPr>
        <p:spPr/>
        <p:txBody>
          <a:bodyPr/>
          <a:lstStyle/>
          <a:p>
            <a:fld id="{2016AC5A-F9A1-4391-B723-37DF0CCE31A5}" type="slidenum">
              <a:rPr lang="es-MX" smtClean="0"/>
              <a:pPr/>
              <a:t>‹Nº›</a:t>
            </a:fld>
            <a:endParaRPr lang="es-MX"/>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fecha"/>
          <p:cNvSpPr>
            <a:spLocks noGrp="1"/>
          </p:cNvSpPr>
          <p:nvPr>
            <p:ph type="dt" sz="half" idx="10"/>
          </p:nvPr>
        </p:nvSpPr>
        <p:spPr/>
        <p:txBody>
          <a:bodyPr/>
          <a:lstStyle/>
          <a:p>
            <a:fld id="{91E20E4B-0362-48F3-8C8F-14C9A5838F96}" type="datetimeFigureOut">
              <a:rPr lang="es-MX" smtClean="0"/>
              <a:pPr/>
              <a:t>09/08/2018</a:t>
            </a:fld>
            <a:endParaRPr lang="es-MX"/>
          </a:p>
        </p:txBody>
      </p:sp>
      <p:sp>
        <p:nvSpPr>
          <p:cNvPr id="4" name="3 Marcador de pie de página"/>
          <p:cNvSpPr>
            <a:spLocks noGrp="1"/>
          </p:cNvSpPr>
          <p:nvPr>
            <p:ph type="ftr" sz="quarter" idx="11"/>
          </p:nvPr>
        </p:nvSpPr>
        <p:spPr/>
        <p:txBody>
          <a:bodyPr/>
          <a:lstStyle/>
          <a:p>
            <a:endParaRPr lang="es-MX"/>
          </a:p>
        </p:txBody>
      </p:sp>
      <p:sp>
        <p:nvSpPr>
          <p:cNvPr id="5" name="4 Marcador de número de diapositiva"/>
          <p:cNvSpPr>
            <a:spLocks noGrp="1"/>
          </p:cNvSpPr>
          <p:nvPr>
            <p:ph type="sldNum" sz="quarter" idx="12"/>
          </p:nvPr>
        </p:nvSpPr>
        <p:spPr/>
        <p:txBody>
          <a:bodyPr/>
          <a:lstStyle/>
          <a:p>
            <a:fld id="{2016AC5A-F9A1-4391-B723-37DF0CCE31A5}" type="slidenum">
              <a:rPr lang="es-MX" smtClean="0"/>
              <a:pPr/>
              <a:t>‹Nº›</a:t>
            </a:fld>
            <a:endParaRPr lang="es-MX"/>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91E20E4B-0362-48F3-8C8F-14C9A5838F96}" type="datetimeFigureOut">
              <a:rPr lang="es-MX" smtClean="0"/>
              <a:pPr/>
              <a:t>09/08/2018</a:t>
            </a:fld>
            <a:endParaRPr lang="es-MX"/>
          </a:p>
        </p:txBody>
      </p:sp>
      <p:sp>
        <p:nvSpPr>
          <p:cNvPr id="3" name="2 Marcador de pie de página"/>
          <p:cNvSpPr>
            <a:spLocks noGrp="1"/>
          </p:cNvSpPr>
          <p:nvPr>
            <p:ph type="ftr" sz="quarter" idx="11"/>
          </p:nvPr>
        </p:nvSpPr>
        <p:spPr/>
        <p:txBody>
          <a:bodyPr/>
          <a:lstStyle/>
          <a:p>
            <a:endParaRPr lang="es-MX"/>
          </a:p>
        </p:txBody>
      </p:sp>
      <p:sp>
        <p:nvSpPr>
          <p:cNvPr id="4" name="3 Marcador de número de diapositiva"/>
          <p:cNvSpPr>
            <a:spLocks noGrp="1"/>
          </p:cNvSpPr>
          <p:nvPr>
            <p:ph type="sldNum" sz="quarter" idx="12"/>
          </p:nvPr>
        </p:nvSpPr>
        <p:spPr/>
        <p:txBody>
          <a:bodyPr/>
          <a:lstStyle/>
          <a:p>
            <a:fld id="{2016AC5A-F9A1-4391-B723-37DF0CCE31A5}" type="slidenum">
              <a:rPr lang="es-MX" smtClean="0"/>
              <a:pPr/>
              <a:t>‹Nº›</a:t>
            </a:fld>
            <a:endParaRPr lang="es-MX"/>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1" y="273050"/>
            <a:ext cx="3008313" cy="1162050"/>
          </a:xfrm>
        </p:spPr>
        <p:txBody>
          <a:bodyPr anchor="b"/>
          <a:lstStyle>
            <a:lvl1pPr algn="l">
              <a:defRPr sz="2000" b="1"/>
            </a:lvl1pPr>
          </a:lstStyle>
          <a:p>
            <a:r>
              <a:rPr lang="es-ES"/>
              <a:t>Haga clic para modificar el estilo de título del patrón</a:t>
            </a:r>
            <a:endParaRPr lang="es-MX"/>
          </a:p>
        </p:txBody>
      </p:sp>
      <p:sp>
        <p:nvSpPr>
          <p:cNvPr id="3" name="2 Marcador de contenido"/>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texto"/>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91E20E4B-0362-48F3-8C8F-14C9A5838F96}" type="datetimeFigureOut">
              <a:rPr lang="es-MX" smtClean="0"/>
              <a:pPr/>
              <a:t>09/08/2018</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2016AC5A-F9A1-4391-B723-37DF0CCE31A5}" type="slidenum">
              <a:rPr lang="es-MX" smtClean="0"/>
              <a:pPr/>
              <a:t>‹Nº›</a:t>
            </a:fld>
            <a:endParaRPr lang="es-MX"/>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1"/>
            <a:ext cx="5486400" cy="566738"/>
          </a:xfrm>
        </p:spPr>
        <p:txBody>
          <a:bodyPr anchor="b"/>
          <a:lstStyle>
            <a:lvl1pPr algn="l">
              <a:defRPr sz="2000" b="1"/>
            </a:lvl1pPr>
          </a:lstStyle>
          <a:p>
            <a:r>
              <a:rPr lang="es-ES"/>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3 Marcador de texto"/>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91E20E4B-0362-48F3-8C8F-14C9A5838F96}" type="datetimeFigureOut">
              <a:rPr lang="es-MX" smtClean="0"/>
              <a:pPr/>
              <a:t>09/08/2018</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2016AC5A-F9A1-4391-B723-37DF0CCE31A5}" type="slidenum">
              <a:rPr lang="es-MX" smtClean="0"/>
              <a:pPr/>
              <a:t>‹Nº›</a:t>
            </a:fld>
            <a:endParaRPr lang="es-MX"/>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2 Marcador de texto"/>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E20E4B-0362-48F3-8C8F-14C9A5838F96}" type="datetimeFigureOut">
              <a:rPr lang="es-MX" smtClean="0"/>
              <a:pPr/>
              <a:t>09/08/2018</a:t>
            </a:fld>
            <a:endParaRPr lang="es-MX"/>
          </a:p>
        </p:txBody>
      </p:sp>
      <p:sp>
        <p:nvSpPr>
          <p:cNvPr id="5" name="4 Marcador de pie de página"/>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5 Marcador de número de diapositiva"/>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16AC5A-F9A1-4391-B723-37DF0CCE31A5}" type="slidenum">
              <a:rPr lang="es-MX" smtClean="0"/>
              <a:pPr/>
              <a:t>‹Nº›</a:t>
            </a:fld>
            <a:endParaRPr lang="es-MX"/>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72579" y="10649"/>
            <a:ext cx="9071421" cy="2304256"/>
          </a:xfrm>
        </p:spPr>
        <p:txBody>
          <a:bodyPr rtlCol="0">
            <a:noAutofit/>
          </a:bodyPr>
          <a:lstStyle/>
          <a:p>
            <a:pPr fontAlgn="auto">
              <a:spcAft>
                <a:spcPts val="0"/>
              </a:spcAft>
              <a:defRPr/>
            </a:pPr>
            <a:r>
              <a:rPr lang="es-MX" dirty="0">
                <a:solidFill>
                  <a:schemeClr val="tx2">
                    <a:lumMod val="75000"/>
                  </a:schemeClr>
                </a:solidFill>
                <a:latin typeface="+mn-lt"/>
                <a:ea typeface="+mn-ea"/>
                <a:cs typeface="+mn-cs"/>
              </a:rPr>
              <a:t> Mecánica</a:t>
            </a:r>
          </a:p>
        </p:txBody>
      </p:sp>
      <p:sp>
        <p:nvSpPr>
          <p:cNvPr id="4" name="1 Título">
            <a:extLst>
              <a:ext uri="{FF2B5EF4-FFF2-40B4-BE49-F238E27FC236}">
                <a16:creationId xmlns:a16="http://schemas.microsoft.com/office/drawing/2014/main" xmlns="" id="{E146F14C-D2BE-6547-8768-C369D7BCF6F8}"/>
              </a:ext>
            </a:extLst>
          </p:cNvPr>
          <p:cNvSpPr txBox="1">
            <a:spLocks/>
          </p:cNvSpPr>
          <p:nvPr/>
        </p:nvSpPr>
        <p:spPr>
          <a:xfrm>
            <a:off x="-1188640" y="5301208"/>
            <a:ext cx="7056784" cy="145556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defRPr/>
            </a:pPr>
            <a:r>
              <a:rPr lang="es-MX" sz="2400" dirty="0">
                <a:solidFill>
                  <a:schemeClr val="tx2">
                    <a:lumMod val="75000"/>
                  </a:schemeClr>
                </a:solidFill>
                <a:latin typeface="+mn-lt"/>
                <a:ea typeface="+mn-ea"/>
                <a:cs typeface="+mn-cs"/>
              </a:rPr>
              <a:t>Sesión 7.  Cinética plana de cuerpos rígidos</a:t>
            </a:r>
          </a:p>
          <a:p>
            <a:pPr algn="r">
              <a:defRPr/>
            </a:pPr>
            <a:r>
              <a:rPr lang="es-MX" sz="2400" dirty="0">
                <a:solidFill>
                  <a:schemeClr val="tx2">
                    <a:lumMod val="75000"/>
                  </a:schemeClr>
                </a:solidFill>
                <a:latin typeface="+mn-lt"/>
                <a:ea typeface="+mn-ea"/>
                <a:cs typeface="+mn-cs"/>
              </a:rPr>
              <a:t> </a:t>
            </a:r>
          </a:p>
          <a:p>
            <a:pPr algn="r">
              <a:defRPr/>
            </a:pPr>
            <a:endParaRPr lang="es-MX" sz="2400" dirty="0">
              <a:solidFill>
                <a:schemeClr val="tx2">
                  <a:lumMod val="75000"/>
                </a:schemeClr>
              </a:solidFill>
              <a:latin typeface="+mn-lt"/>
              <a:ea typeface="+mn-ea"/>
              <a:cs typeface="+mn-cs"/>
            </a:endParaRPr>
          </a:p>
          <a:p>
            <a:pPr algn="r">
              <a:defRPr/>
            </a:pPr>
            <a:r>
              <a:rPr lang="es-ES_tradnl" sz="2400" dirty="0">
                <a:solidFill>
                  <a:schemeClr val="tx2">
                    <a:lumMod val="75000"/>
                  </a:schemeClr>
                </a:solidFill>
                <a:latin typeface="+mn-lt"/>
                <a:ea typeface="+mn-ea"/>
                <a:cs typeface="+mn-cs"/>
              </a:rPr>
              <a:t> </a:t>
            </a:r>
            <a:endParaRPr lang="es-MX" sz="2400" dirty="0">
              <a:solidFill>
                <a:schemeClr val="tx2">
                  <a:lumMod val="75000"/>
                </a:schemeClr>
              </a:solidFill>
              <a:latin typeface="+mn-lt"/>
              <a:ea typeface="+mn-ea"/>
              <a:cs typeface="+mn-cs"/>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3808" y="1655381"/>
            <a:ext cx="3722712" cy="27920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100367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39552" y="18173"/>
            <a:ext cx="8229600" cy="1143000"/>
          </a:xfrm>
        </p:spPr>
        <p:txBody>
          <a:bodyPr>
            <a:normAutofit/>
          </a:bodyPr>
          <a:lstStyle/>
          <a:p>
            <a:pPr algn="r"/>
            <a:r>
              <a:rPr lang="es-ES" sz="3600" b="1" dirty="0">
                <a:solidFill>
                  <a:schemeClr val="tx2">
                    <a:lumMod val="60000"/>
                    <a:lumOff val="40000"/>
                  </a:schemeClr>
                </a:solidFill>
              </a:rPr>
              <a:t>Mecánica</a:t>
            </a:r>
          </a:p>
        </p:txBody>
      </p:sp>
      <mc:AlternateContent xmlns:mc="http://schemas.openxmlformats.org/markup-compatibility/2006" xmlns:a14="http://schemas.microsoft.com/office/drawing/2010/main">
        <mc:Choice Requires="a14">
          <p:sp>
            <p:nvSpPr>
              <p:cNvPr id="4" name="Marcador de contenido 3"/>
              <p:cNvSpPr>
                <a:spLocks noGrp="1"/>
              </p:cNvSpPr>
              <p:nvPr>
                <p:ph idx="1"/>
              </p:nvPr>
            </p:nvSpPr>
            <p:spPr>
              <a:xfrm>
                <a:off x="457200" y="1196751"/>
                <a:ext cx="8229600" cy="3024411"/>
              </a:xfrm>
            </p:spPr>
            <p:txBody>
              <a:bodyPr>
                <a:normAutofit fontScale="70000" lnSpcReduction="20000"/>
              </a:bodyPr>
              <a:lstStyle/>
              <a:p>
                <a:pPr marL="0" indent="0" algn="ctr">
                  <a:buNone/>
                </a:pPr>
                <a:r>
                  <a:rPr lang="es-MX" sz="3400" dirty="0">
                    <a:solidFill>
                      <a:schemeClr val="tx2">
                        <a:lumMod val="75000"/>
                      </a:schemeClr>
                    </a:solidFill>
                  </a:rPr>
                  <a:t>Sesión 7.  Cinética plana de cuerpos rígidos</a:t>
                </a:r>
              </a:p>
              <a:p>
                <a:pPr marL="0" indent="0" algn="ctr">
                  <a:buNone/>
                </a:pPr>
                <a:endParaRPr lang="es-MX" sz="2300" b="1" dirty="0">
                  <a:solidFill>
                    <a:schemeClr val="tx2">
                      <a:lumMod val="75000"/>
                    </a:schemeClr>
                  </a:solidFill>
                </a:endParaRPr>
              </a:p>
              <a:p>
                <a:pPr marL="0" indent="0" algn="ctr">
                  <a:buNone/>
                </a:pPr>
                <a:r>
                  <a:rPr lang="es-MX" sz="2300" b="1" dirty="0"/>
                  <a:t>PRINCIPIO DEL TRABAJO Y LA ENERGÍA CINÉTICA</a:t>
                </a:r>
                <a:endParaRPr lang="es-MX" sz="2300" dirty="0"/>
              </a:p>
              <a:p>
                <a:pPr marL="0" indent="0" algn="just">
                  <a:lnSpc>
                    <a:spcPct val="170000"/>
                  </a:lnSpc>
                  <a:buNone/>
                </a:pPr>
                <a:r>
                  <a:rPr lang="es-MX" sz="2300" dirty="0"/>
                  <a:t>Este principio establece que </a:t>
                </a:r>
                <a:r>
                  <a:rPr lang="es-MX" sz="2300" b="1" dirty="0"/>
                  <a:t>el trabajo mecánico realizado sobre un cuerpo es igual al cambio en la energía cinética del cuerpo.</a:t>
                </a:r>
                <a:r>
                  <a:rPr lang="es-MX" sz="2300" dirty="0"/>
                  <a:t> Esto significa, que el trabajo mecánico es igual a la energía cinética final menos la energía cinética inicial del cuerpo. La fórmula que relaciona el trabajo mecánico con el cambio de energía cinética:</a:t>
                </a:r>
              </a:p>
              <a:p>
                <a:pPr marL="0" indent="0" algn="ctr">
                  <a:lnSpc>
                    <a:spcPct val="170000"/>
                  </a:lnSpc>
                  <a:buNone/>
                </a:pPr>
                <a:r>
                  <a:rPr lang="es-MX" sz="2300" dirty="0">
                    <a:solidFill>
                      <a:schemeClr val="tx1"/>
                    </a:solidFill>
                  </a:rPr>
                  <a:t>W= E</a:t>
                </a:r>
                <a14:m>
                  <m:oMath xmlns:m="http://schemas.openxmlformats.org/officeDocument/2006/math">
                    <m:sSub>
                      <m:sSubPr>
                        <m:ctrlPr>
                          <a:rPr lang="es-MX" sz="2300" i="1" smtClean="0">
                            <a:solidFill>
                              <a:schemeClr val="tx1"/>
                            </a:solidFill>
                            <a:latin typeface="Cambria Math" panose="02040503050406030204" pitchFamily="18" charset="0"/>
                          </a:rPr>
                        </m:ctrlPr>
                      </m:sSubPr>
                      <m:e>
                        <m:r>
                          <a:rPr lang="es-MX" sz="2300" b="0" i="1" smtClean="0">
                            <a:solidFill>
                              <a:schemeClr val="tx1"/>
                            </a:solidFill>
                            <a:latin typeface="Cambria Math"/>
                          </a:rPr>
                          <m:t>𝑐</m:t>
                        </m:r>
                      </m:e>
                      <m:sub>
                        <m:r>
                          <a:rPr lang="es-MX" sz="2300" b="0" i="1" smtClean="0">
                            <a:solidFill>
                              <a:schemeClr val="tx1"/>
                            </a:solidFill>
                            <a:latin typeface="Cambria Math"/>
                          </a:rPr>
                          <m:t>𝑓</m:t>
                        </m:r>
                      </m:sub>
                    </m:sSub>
                  </m:oMath>
                </a14:m>
                <a:r>
                  <a:rPr lang="es-MX" sz="2300" dirty="0">
                    <a:solidFill>
                      <a:schemeClr val="tx1"/>
                    </a:solidFill>
                  </a:rPr>
                  <a:t>- E</a:t>
                </a:r>
                <a14:m>
                  <m:oMath xmlns:m="http://schemas.openxmlformats.org/officeDocument/2006/math">
                    <m:sSub>
                      <m:sSubPr>
                        <m:ctrlPr>
                          <a:rPr lang="es-MX" sz="2300" i="1" dirty="0" smtClean="0">
                            <a:solidFill>
                              <a:schemeClr val="tx1"/>
                            </a:solidFill>
                            <a:latin typeface="Cambria Math" panose="02040503050406030204" pitchFamily="18" charset="0"/>
                          </a:rPr>
                        </m:ctrlPr>
                      </m:sSubPr>
                      <m:e>
                        <m:r>
                          <a:rPr lang="es-MX" sz="2300" b="0" i="1" dirty="0" smtClean="0">
                            <a:solidFill>
                              <a:schemeClr val="tx1"/>
                            </a:solidFill>
                            <a:latin typeface="Cambria Math"/>
                          </a:rPr>
                          <m:t>𝑐</m:t>
                        </m:r>
                      </m:e>
                      <m:sub>
                        <m:r>
                          <a:rPr lang="es-MX" sz="2300" b="0" i="1" dirty="0" smtClean="0">
                            <a:solidFill>
                              <a:schemeClr val="tx1"/>
                            </a:solidFill>
                            <a:latin typeface="Cambria Math"/>
                          </a:rPr>
                          <m:t>𝑖</m:t>
                        </m:r>
                      </m:sub>
                    </m:sSub>
                  </m:oMath>
                </a14:m>
                <a:endParaRPr lang="es-MX" sz="2300" dirty="0">
                  <a:solidFill>
                    <a:schemeClr val="tx1"/>
                  </a:solidFill>
                </a:endParaRPr>
              </a:p>
            </p:txBody>
          </p:sp>
        </mc:Choice>
        <mc:Fallback xmlns="">
          <p:sp>
            <p:nvSpPr>
              <p:cNvPr id="4" name="Marcador de contenido 3"/>
              <p:cNvSpPr>
                <a:spLocks noGrp="1" noRot="1" noChangeAspect="1" noMove="1" noResize="1" noEditPoints="1" noAdjustHandles="1" noChangeArrowheads="1" noChangeShapeType="1" noTextEdit="1"/>
              </p:cNvSpPr>
              <p:nvPr>
                <p:ph idx="1"/>
              </p:nvPr>
            </p:nvSpPr>
            <p:spPr>
              <a:xfrm>
                <a:off x="457200" y="1196751"/>
                <a:ext cx="8229600" cy="3024411"/>
              </a:xfrm>
              <a:blipFill>
                <a:blip r:embed="rId3"/>
                <a:stretch>
                  <a:fillRect l="-370" t="-3831" r="-370"/>
                </a:stretch>
              </a:blipFill>
            </p:spPr>
            <p:txBody>
              <a:bodyPr/>
              <a:lstStyle/>
              <a:p>
                <a:r>
                  <a:rPr lang="es-MX">
                    <a:noFill/>
                  </a:rPr>
                  <a:t> </a:t>
                </a:r>
              </a:p>
            </p:txBody>
          </p:sp>
        </mc:Fallback>
      </mc:AlternateContent>
      <mc:AlternateContent xmlns:mc="http://schemas.openxmlformats.org/markup-compatibility/2006" xmlns:a14="http://schemas.microsoft.com/office/drawing/2010/main">
        <mc:Choice Requires="a14">
          <p:sp>
            <p:nvSpPr>
              <p:cNvPr id="3" name="2 CuadroTexto"/>
              <p:cNvSpPr txBox="1"/>
              <p:nvPr/>
            </p:nvSpPr>
            <p:spPr>
              <a:xfrm>
                <a:off x="251520" y="5229200"/>
                <a:ext cx="3960440" cy="1222579"/>
              </a:xfrm>
              <a:prstGeom prst="rect">
                <a:avLst/>
              </a:prstGeom>
              <a:noFill/>
            </p:spPr>
            <p:txBody>
              <a:bodyPr wrap="square" rtlCol="0">
                <a:spAutoFit/>
              </a:bodyPr>
              <a:lstStyle/>
              <a:p>
                <a:r>
                  <a:rPr lang="es-MX" b="1" dirty="0"/>
                  <a:t>W= </a:t>
                </a:r>
                <a:r>
                  <a:rPr lang="es-MX" dirty="0"/>
                  <a:t>Trabajo</a:t>
                </a:r>
              </a:p>
              <a:p>
                <a:r>
                  <a:rPr lang="es-MX" b="1" dirty="0">
                    <a:solidFill>
                      <a:schemeClr val="tx1"/>
                    </a:solidFill>
                  </a:rPr>
                  <a:t>E</a:t>
                </a:r>
                <a14:m>
                  <m:oMath xmlns:m="http://schemas.openxmlformats.org/officeDocument/2006/math">
                    <m:sSub>
                      <m:sSubPr>
                        <m:ctrlPr>
                          <a:rPr lang="es-MX" b="1" i="1">
                            <a:solidFill>
                              <a:schemeClr val="tx1"/>
                            </a:solidFill>
                            <a:latin typeface="Cambria Math" panose="02040503050406030204" pitchFamily="18" charset="0"/>
                          </a:rPr>
                        </m:ctrlPr>
                      </m:sSubPr>
                      <m:e>
                        <m:r>
                          <a:rPr lang="es-MX" b="1" i="1">
                            <a:solidFill>
                              <a:schemeClr val="tx1"/>
                            </a:solidFill>
                            <a:latin typeface="Cambria Math"/>
                          </a:rPr>
                          <m:t>𝒄</m:t>
                        </m:r>
                      </m:e>
                      <m:sub>
                        <m:r>
                          <a:rPr lang="es-MX" b="1" i="1">
                            <a:solidFill>
                              <a:schemeClr val="tx1"/>
                            </a:solidFill>
                            <a:latin typeface="Cambria Math"/>
                          </a:rPr>
                          <m:t>𝒇</m:t>
                        </m:r>
                      </m:sub>
                    </m:sSub>
                    <m:r>
                      <a:rPr lang="es-MX" b="1" i="0" smtClean="0">
                        <a:solidFill>
                          <a:schemeClr val="tx1"/>
                        </a:solidFill>
                        <a:latin typeface="Cambria Math" panose="02040503050406030204" pitchFamily="18" charset="0"/>
                      </a:rPr>
                      <m:t>=</m:t>
                    </m:r>
                    <m:r>
                      <a:rPr lang="es-MX" b="1" i="0" smtClean="0">
                        <a:solidFill>
                          <a:schemeClr val="tx1"/>
                        </a:solidFill>
                        <a:latin typeface="Cambria Math"/>
                      </a:rPr>
                      <m:t> </m:t>
                    </m:r>
                    <m:r>
                      <a:rPr lang="es-MX" b="0" i="0" smtClean="0">
                        <a:solidFill>
                          <a:schemeClr val="tx2">
                            <a:lumMod val="75000"/>
                          </a:schemeClr>
                        </a:solidFill>
                        <a:latin typeface="Cambria Math"/>
                      </a:rPr>
                      <m:t> </m:t>
                    </m:r>
                  </m:oMath>
                </a14:m>
                <a:r>
                  <a:rPr lang="es-MX" dirty="0"/>
                  <a:t>Energía cinética final</a:t>
                </a:r>
              </a:p>
              <a:p>
                <a:r>
                  <a:rPr lang="es-MX" b="1" dirty="0">
                    <a:solidFill>
                      <a:schemeClr val="tx1"/>
                    </a:solidFill>
                  </a:rPr>
                  <a:t>E</a:t>
                </a:r>
                <a14:m>
                  <m:oMath xmlns:m="http://schemas.openxmlformats.org/officeDocument/2006/math">
                    <m:sSub>
                      <m:sSubPr>
                        <m:ctrlPr>
                          <a:rPr lang="es-MX" b="1" i="1" dirty="0">
                            <a:solidFill>
                              <a:schemeClr val="tx1"/>
                            </a:solidFill>
                            <a:latin typeface="Cambria Math" panose="02040503050406030204" pitchFamily="18" charset="0"/>
                          </a:rPr>
                        </m:ctrlPr>
                      </m:sSubPr>
                      <m:e>
                        <m:r>
                          <a:rPr lang="es-MX" b="1" i="1" dirty="0">
                            <a:solidFill>
                              <a:schemeClr val="tx1"/>
                            </a:solidFill>
                            <a:latin typeface="Cambria Math"/>
                          </a:rPr>
                          <m:t>𝒄</m:t>
                        </m:r>
                      </m:e>
                      <m:sub>
                        <m:r>
                          <a:rPr lang="es-MX" b="1" i="1" dirty="0">
                            <a:solidFill>
                              <a:schemeClr val="tx1"/>
                            </a:solidFill>
                            <a:latin typeface="Cambria Math"/>
                          </a:rPr>
                          <m:t>𝒊</m:t>
                        </m:r>
                      </m:sub>
                    </m:sSub>
                  </m:oMath>
                </a14:m>
                <a:r>
                  <a:rPr lang="es-MX" b="1" dirty="0">
                    <a:solidFill>
                      <a:schemeClr val="tx1"/>
                    </a:solidFill>
                  </a:rPr>
                  <a:t>= </a:t>
                </a:r>
                <a:r>
                  <a:rPr lang="es-MX" dirty="0"/>
                  <a:t>Energía cinética inicial</a:t>
                </a:r>
              </a:p>
              <a:p>
                <a:r>
                  <a:rPr lang="es-MX" dirty="0"/>
                  <a:t>La unidad del trabajo son los </a:t>
                </a:r>
                <a:r>
                  <a:rPr lang="es-MX" dirty="0" err="1"/>
                  <a:t>Joules</a:t>
                </a:r>
                <a:endParaRPr lang="es-MX" dirty="0"/>
              </a:p>
            </p:txBody>
          </p:sp>
        </mc:Choice>
        <mc:Fallback xmlns="">
          <p:sp>
            <p:nvSpPr>
              <p:cNvPr id="3" name="2 CuadroTexto"/>
              <p:cNvSpPr txBox="1">
                <a:spLocks noRot="1" noChangeAspect="1" noMove="1" noResize="1" noEditPoints="1" noAdjustHandles="1" noChangeArrowheads="1" noChangeShapeType="1" noTextEdit="1"/>
              </p:cNvSpPr>
              <p:nvPr/>
            </p:nvSpPr>
            <p:spPr>
              <a:xfrm>
                <a:off x="251520" y="5229200"/>
                <a:ext cx="3960440" cy="1222579"/>
              </a:xfrm>
              <a:prstGeom prst="rect">
                <a:avLst/>
              </a:prstGeom>
              <a:blipFill>
                <a:blip r:embed="rId4"/>
                <a:stretch>
                  <a:fillRect l="-1231" t="-3000" b="-7500"/>
                </a:stretch>
              </a:blipFill>
            </p:spPr>
            <p:txBody>
              <a:bodyPr/>
              <a:lstStyle/>
              <a:p>
                <a:r>
                  <a:rPr lang="es-MX">
                    <a:noFill/>
                  </a:rPr>
                  <a:t> </a:t>
                </a:r>
              </a:p>
            </p:txBody>
          </p:sp>
        </mc:Fallback>
      </mc:AlternateContent>
      <p:pic>
        <p:nvPicPr>
          <p:cNvPr id="409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84169" y="3303388"/>
            <a:ext cx="2602632" cy="35349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75856" y="4256740"/>
            <a:ext cx="2924175" cy="1562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733513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27584" y="68705"/>
            <a:ext cx="8229600" cy="1143000"/>
          </a:xfrm>
        </p:spPr>
        <p:txBody>
          <a:bodyPr>
            <a:normAutofit/>
          </a:bodyPr>
          <a:lstStyle/>
          <a:p>
            <a:pPr algn="r"/>
            <a:r>
              <a:rPr lang="es-ES" sz="3600" b="1" dirty="0">
                <a:solidFill>
                  <a:schemeClr val="tx2">
                    <a:lumMod val="60000"/>
                    <a:lumOff val="40000"/>
                  </a:schemeClr>
                </a:solidFill>
              </a:rPr>
              <a:t>Mecánica</a:t>
            </a:r>
          </a:p>
        </p:txBody>
      </p:sp>
      <p:sp>
        <p:nvSpPr>
          <p:cNvPr id="4" name="Marcador de contenido 3"/>
          <p:cNvSpPr>
            <a:spLocks noGrp="1"/>
          </p:cNvSpPr>
          <p:nvPr>
            <p:ph idx="1"/>
          </p:nvPr>
        </p:nvSpPr>
        <p:spPr>
          <a:xfrm>
            <a:off x="457200" y="980728"/>
            <a:ext cx="8229600" cy="5285183"/>
          </a:xfrm>
        </p:spPr>
        <p:txBody>
          <a:bodyPr>
            <a:normAutofit/>
          </a:bodyPr>
          <a:lstStyle/>
          <a:p>
            <a:pPr marL="0" indent="0" algn="ctr">
              <a:buNone/>
            </a:pPr>
            <a:r>
              <a:rPr lang="es-MX" sz="2400" dirty="0">
                <a:solidFill>
                  <a:schemeClr val="tx2">
                    <a:lumMod val="75000"/>
                  </a:schemeClr>
                </a:solidFill>
              </a:rPr>
              <a:t> Sesión 7.  Cinética plana de cuerpos rígidos</a:t>
            </a:r>
          </a:p>
          <a:p>
            <a:pPr marL="0" indent="0" algn="ctr">
              <a:buNone/>
            </a:pPr>
            <a:endParaRPr lang="es-MX" sz="2400" dirty="0">
              <a:solidFill>
                <a:schemeClr val="tx2">
                  <a:lumMod val="75000"/>
                </a:schemeClr>
              </a:solidFill>
            </a:endParaRPr>
          </a:p>
          <a:p>
            <a:pPr marL="0" indent="0" algn="ctr">
              <a:buNone/>
            </a:pPr>
            <a:r>
              <a:rPr lang="es-MX" sz="1600" b="1" dirty="0"/>
              <a:t>CONSERVACIÓN DE LA ENERGÍA MECÁNICA</a:t>
            </a:r>
          </a:p>
          <a:p>
            <a:pPr marL="0" indent="0" algn="just">
              <a:lnSpc>
                <a:spcPct val="150000"/>
              </a:lnSpc>
              <a:buNone/>
            </a:pPr>
            <a:r>
              <a:rPr lang="es-MX" sz="1600" b="1" dirty="0"/>
              <a:t>La suma de la energía cinética y potencial de una partícula se denomina energía mecánica (E). </a:t>
            </a:r>
            <a:r>
              <a:rPr lang="es-MX" sz="1600" dirty="0"/>
              <a:t>Si sobre una partícula actúan varias fuerzas conservativas, la energía potencial será la suma de las energías potenciales asociadas a cada fuerza. Cuando sobre una partícula actúan únicamente fuerzas conservativas, su energía mecánica se conserva, esto es, permanece constante. Esta es la razón por la cual las fuerzas conservativas tienen este nombre: porque bajo la acción de dichas fuerzas la energía mecánica se conserva.</a:t>
            </a: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3688" y="4437112"/>
            <a:ext cx="5112568" cy="22048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330439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18677" y="30878"/>
            <a:ext cx="8229600" cy="1143000"/>
          </a:xfrm>
        </p:spPr>
        <p:txBody>
          <a:bodyPr>
            <a:normAutofit/>
          </a:bodyPr>
          <a:lstStyle/>
          <a:p>
            <a:pPr algn="r"/>
            <a:r>
              <a:rPr lang="es-ES" sz="3600" b="1" dirty="0">
                <a:solidFill>
                  <a:schemeClr val="tx2">
                    <a:lumMod val="60000"/>
                    <a:lumOff val="40000"/>
                  </a:schemeClr>
                </a:solidFill>
              </a:rPr>
              <a:t>Mecánica</a:t>
            </a:r>
          </a:p>
        </p:txBody>
      </p:sp>
      <p:sp>
        <p:nvSpPr>
          <p:cNvPr id="4" name="Marcador de contenido 3"/>
          <p:cNvSpPr>
            <a:spLocks noGrp="1"/>
          </p:cNvSpPr>
          <p:nvPr>
            <p:ph idx="1"/>
          </p:nvPr>
        </p:nvSpPr>
        <p:spPr>
          <a:xfrm>
            <a:off x="457200" y="692696"/>
            <a:ext cx="8229600" cy="5112568"/>
          </a:xfrm>
        </p:spPr>
        <p:txBody>
          <a:bodyPr>
            <a:normAutofit fontScale="92500" lnSpcReduction="20000"/>
          </a:bodyPr>
          <a:lstStyle/>
          <a:p>
            <a:pPr marL="0" indent="0" algn="ctr">
              <a:buNone/>
            </a:pPr>
            <a:endParaRPr lang="es-MX" sz="2400" dirty="0">
              <a:solidFill>
                <a:schemeClr val="tx2">
                  <a:lumMod val="75000"/>
                </a:schemeClr>
              </a:solidFill>
            </a:endParaRPr>
          </a:p>
          <a:p>
            <a:pPr marL="0" indent="0" algn="ctr">
              <a:buNone/>
            </a:pPr>
            <a:r>
              <a:rPr lang="es-MX" sz="2400" dirty="0">
                <a:solidFill>
                  <a:schemeClr val="tx2">
                    <a:lumMod val="75000"/>
                  </a:schemeClr>
                </a:solidFill>
              </a:rPr>
              <a:t>Sesión 7.  Cinética plana de cuerpos rígidos</a:t>
            </a:r>
          </a:p>
          <a:p>
            <a:pPr marL="0" indent="0">
              <a:buNone/>
            </a:pPr>
            <a:r>
              <a:rPr lang="es-MX" sz="1600" b="1" dirty="0"/>
              <a:t>Cierre</a:t>
            </a:r>
            <a:endParaRPr lang="es-MX" sz="1600" dirty="0"/>
          </a:p>
          <a:p>
            <a:pPr algn="just">
              <a:lnSpc>
                <a:spcPct val="150000"/>
              </a:lnSpc>
            </a:pPr>
            <a:r>
              <a:rPr lang="es-MX" sz="1700" dirty="0"/>
              <a:t>En la mecánica el concepto de fuerza es fundamental.</a:t>
            </a:r>
          </a:p>
          <a:p>
            <a:pPr algn="just">
              <a:lnSpc>
                <a:spcPct val="150000"/>
              </a:lnSpc>
            </a:pPr>
            <a:r>
              <a:rPr lang="es-MX" sz="1700" dirty="0"/>
              <a:t>Las fuerzas son magnitudes vectoriales que se caracterizan por un punto de aplicación, un módulo y una dirección y sentido. </a:t>
            </a:r>
          </a:p>
          <a:p>
            <a:pPr algn="just">
              <a:lnSpc>
                <a:spcPct val="150000"/>
              </a:lnSpc>
            </a:pPr>
            <a:r>
              <a:rPr lang="es-MX" sz="1700" dirty="0"/>
              <a:t>Con frecuencia varias fuerzas actúan al mismo tiempo sobre un mismo cuerpo. Cuando existe más de una fuerza tenemos lo que se denomina un Sistema de Fuerzas.</a:t>
            </a:r>
          </a:p>
          <a:p>
            <a:pPr algn="just">
              <a:lnSpc>
                <a:spcPct val="150000"/>
              </a:lnSpc>
            </a:pPr>
            <a:r>
              <a:rPr lang="es-MX" sz="1700" dirty="0"/>
              <a:t> Al estudiar el efecto de las fuerzas aplicadas sobre un sólido rígido, el objetivo es saber cómo sustituir un sistema de fuerzas por un sistema equivalente más simple. </a:t>
            </a:r>
          </a:p>
          <a:p>
            <a:pPr algn="just">
              <a:lnSpc>
                <a:spcPct val="150000"/>
              </a:lnSpc>
            </a:pPr>
            <a:r>
              <a:rPr lang="es-MX" sz="1700" dirty="0"/>
              <a:t>La energía cinética de un cuerpo rígido se refiere al análisis de sus movimientos. Los movimientos de un cuerpo rígido se caracterizan por ser: traslación y rotación.</a:t>
            </a:r>
          </a:p>
          <a:p>
            <a:pPr algn="just">
              <a:lnSpc>
                <a:spcPct val="150000"/>
              </a:lnSpc>
            </a:pPr>
            <a:r>
              <a:rPr lang="es-MX" sz="1700" dirty="0"/>
              <a:t>La potencia mecánica se define como la rapidez con que se realiza un trabajo. Se mide en watts (W). Se trata del trabajo desarrollado por una persona o por una maquinaria en un determinado tiempo.</a:t>
            </a:r>
          </a:p>
          <a:p>
            <a:pPr marL="0" indent="0" algn="just">
              <a:lnSpc>
                <a:spcPct val="150000"/>
              </a:lnSpc>
              <a:buNone/>
            </a:pPr>
            <a:endParaRPr lang="es-MX" sz="1600" dirty="0"/>
          </a:p>
          <a:p>
            <a:pPr marL="0" indent="0" algn="just">
              <a:buNone/>
            </a:pPr>
            <a:endParaRPr lang="es-MX" sz="1600" dirty="0"/>
          </a:p>
          <a:p>
            <a:pPr marL="0" indent="0" algn="just">
              <a:buNone/>
            </a:pPr>
            <a:endParaRPr lang="es-MX" sz="1600" dirty="0"/>
          </a:p>
          <a:p>
            <a:pPr marL="0" indent="0" algn="just">
              <a:buNone/>
            </a:pPr>
            <a:endParaRPr lang="es-MX" sz="1600" dirty="0"/>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16216" y="5457316"/>
            <a:ext cx="2437928" cy="13698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178211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23528" y="404664"/>
            <a:ext cx="8229600" cy="1143000"/>
          </a:xfrm>
        </p:spPr>
        <p:txBody>
          <a:bodyPr>
            <a:normAutofit/>
          </a:bodyPr>
          <a:lstStyle/>
          <a:p>
            <a:pPr algn="r"/>
            <a:r>
              <a:rPr lang="es-MX" sz="3600" b="1" dirty="0">
                <a:solidFill>
                  <a:schemeClr val="tx2">
                    <a:lumMod val="60000"/>
                    <a:lumOff val="40000"/>
                  </a:schemeClr>
                </a:solidFill>
              </a:rPr>
              <a:t>Mecánica</a:t>
            </a:r>
            <a:endParaRPr lang="es-ES" sz="3600" b="1" dirty="0">
              <a:solidFill>
                <a:schemeClr val="tx2">
                  <a:lumMod val="60000"/>
                  <a:lumOff val="40000"/>
                </a:schemeClr>
              </a:solidFill>
            </a:endParaRPr>
          </a:p>
        </p:txBody>
      </p:sp>
      <p:sp>
        <p:nvSpPr>
          <p:cNvPr id="4" name="Marcador de contenido 3"/>
          <p:cNvSpPr>
            <a:spLocks noGrp="1"/>
          </p:cNvSpPr>
          <p:nvPr>
            <p:ph idx="1"/>
          </p:nvPr>
        </p:nvSpPr>
        <p:spPr>
          <a:xfrm>
            <a:off x="591428" y="1412776"/>
            <a:ext cx="7704856" cy="4525963"/>
          </a:xfrm>
        </p:spPr>
        <p:txBody>
          <a:bodyPr>
            <a:normAutofit/>
          </a:bodyPr>
          <a:lstStyle/>
          <a:p>
            <a:pPr marL="0" indent="0" algn="ctr">
              <a:buNone/>
            </a:pPr>
            <a:r>
              <a:rPr lang="es-MX" sz="2400" dirty="0">
                <a:solidFill>
                  <a:schemeClr val="tx2">
                    <a:lumMod val="75000"/>
                  </a:schemeClr>
                </a:solidFill>
              </a:rPr>
              <a:t>Sesión 7.  Cinética plana de cuerpos rígidos</a:t>
            </a:r>
          </a:p>
          <a:p>
            <a:pPr marL="0" indent="0">
              <a:buNone/>
            </a:pPr>
            <a:endParaRPr lang="es-MX" sz="2400" b="1" dirty="0">
              <a:solidFill>
                <a:schemeClr val="tx2">
                  <a:lumMod val="75000"/>
                </a:schemeClr>
              </a:solidFill>
            </a:endParaRPr>
          </a:p>
          <a:p>
            <a:pPr marL="0" indent="0">
              <a:buNone/>
            </a:pPr>
            <a:r>
              <a:rPr lang="es-MX" sz="2400" b="1" dirty="0">
                <a:solidFill>
                  <a:schemeClr val="tx2">
                    <a:lumMod val="75000"/>
                  </a:schemeClr>
                </a:solidFill>
              </a:rPr>
              <a:t>            </a:t>
            </a:r>
            <a:endParaRPr lang="es-MX" dirty="0"/>
          </a:p>
          <a:p>
            <a:pPr marL="0" indent="0" algn="just">
              <a:buNone/>
            </a:pPr>
            <a:r>
              <a:rPr lang="es-MX" sz="1800" dirty="0"/>
              <a:t>        5.3 Método de fuerza masa y aceleración para movimiento plano.</a:t>
            </a:r>
          </a:p>
          <a:p>
            <a:pPr marL="0" indent="0" algn="just">
              <a:buNone/>
            </a:pPr>
            <a:r>
              <a:rPr lang="es-MX" sz="1800" dirty="0"/>
              <a:t>        5.4 Trabajo de sistemas de fuerzas y potencia mecánica .</a:t>
            </a:r>
          </a:p>
          <a:p>
            <a:pPr marL="0" indent="0" algn="just">
              <a:buNone/>
            </a:pPr>
            <a:r>
              <a:rPr lang="es-MX" sz="1800" dirty="0"/>
              <a:t>        5.5 Energía cinética de un cuerpo rígido.</a:t>
            </a:r>
          </a:p>
          <a:p>
            <a:pPr marL="0" indent="0" algn="just">
              <a:buNone/>
            </a:pPr>
            <a:r>
              <a:rPr lang="es-MX" sz="1800" dirty="0"/>
              <a:t>        5.6 Principio de trabajo y energía. Conservación de la energía mecánica.</a:t>
            </a:r>
            <a:endParaRPr lang="es-ES" dirty="0"/>
          </a:p>
        </p:txBody>
      </p:sp>
    </p:spTree>
    <p:extLst>
      <p:ext uri="{BB962C8B-B14F-4D97-AF65-F5344CB8AC3E}">
        <p14:creationId xmlns:p14="http://schemas.microsoft.com/office/powerpoint/2010/main" val="19756633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normAutofit/>
          </a:bodyPr>
          <a:lstStyle/>
          <a:p>
            <a:pPr algn="r"/>
            <a:r>
              <a:rPr lang="es-ES" sz="3600" b="1" dirty="0">
                <a:solidFill>
                  <a:schemeClr val="tx2">
                    <a:lumMod val="60000"/>
                    <a:lumOff val="40000"/>
                  </a:schemeClr>
                </a:solidFill>
              </a:rPr>
              <a:t>Mecánica</a:t>
            </a:r>
          </a:p>
        </p:txBody>
      </p:sp>
      <p:sp>
        <p:nvSpPr>
          <p:cNvPr id="4" name="Marcador de contenido 3"/>
          <p:cNvSpPr>
            <a:spLocks noGrp="1"/>
          </p:cNvSpPr>
          <p:nvPr>
            <p:ph idx="1"/>
          </p:nvPr>
        </p:nvSpPr>
        <p:spPr>
          <a:xfrm>
            <a:off x="467544" y="1052736"/>
            <a:ext cx="8507288" cy="4392488"/>
          </a:xfrm>
        </p:spPr>
        <p:txBody>
          <a:bodyPr>
            <a:normAutofit/>
          </a:bodyPr>
          <a:lstStyle/>
          <a:p>
            <a:pPr marL="0" indent="0" algn="ctr">
              <a:buNone/>
            </a:pPr>
            <a:r>
              <a:rPr lang="es-MX" sz="2400" dirty="0">
                <a:solidFill>
                  <a:schemeClr val="tx2">
                    <a:lumMod val="75000"/>
                  </a:schemeClr>
                </a:solidFill>
              </a:rPr>
              <a:t>Sesión 7.  Cinética plana de cuerpos rígidos</a:t>
            </a:r>
          </a:p>
          <a:p>
            <a:pPr marL="0" indent="0" algn="ctr">
              <a:buNone/>
            </a:pPr>
            <a:endParaRPr lang="es-MX" sz="1600" b="1" dirty="0">
              <a:solidFill>
                <a:schemeClr val="tx2">
                  <a:lumMod val="75000"/>
                </a:schemeClr>
              </a:solidFill>
            </a:endParaRPr>
          </a:p>
          <a:p>
            <a:pPr marL="0" indent="0" algn="ctr">
              <a:buNone/>
            </a:pPr>
            <a:r>
              <a:rPr lang="es-MX" sz="1600" b="1" dirty="0"/>
              <a:t>MÉTODO DE FUERZA, MASA Y ACELERACIÓN PARA MOVIMIENTO PLANO.</a:t>
            </a:r>
          </a:p>
          <a:p>
            <a:pPr marL="0" indent="0" algn="just">
              <a:lnSpc>
                <a:spcPct val="150000"/>
              </a:lnSpc>
              <a:buNone/>
            </a:pPr>
            <a:r>
              <a:rPr lang="es-MX" sz="1600" dirty="0"/>
              <a:t>Este método se le relaciona con las leyes de Newton. </a:t>
            </a:r>
            <a:r>
              <a:rPr lang="es-MX" sz="1600" b="1" dirty="0"/>
              <a:t>La primera y segunda ley de Newton definen el concepto de fuerza</a:t>
            </a:r>
            <a:r>
              <a:rPr lang="es-MX" sz="1600" dirty="0"/>
              <a:t>. </a:t>
            </a:r>
            <a:r>
              <a:rPr lang="es-MX" sz="1600" b="1" dirty="0"/>
              <a:t>Una fuerza es una influencia externa sobre un cuerpo que causa su aceleración respecto de un sistema  inercial. </a:t>
            </a:r>
            <a:r>
              <a:rPr lang="es-MX" sz="1600" dirty="0"/>
              <a:t>La dirección de la fuerza coincide con la de la aceleración causada y su módulo es el producto de la masa por el módulo de la aceleración. Se establece un  método para la medida de fuerzas y la relación  “cuantitativa” existente entre el valor de  una fuerza y la aceleración que produce  al actuar sobre un determinado cuerpo. A partir de la masa se puede definir el   N  como   la cantidad de fuerza neta que proporciona una aceleración de  un metro por segundo al cuadrado de un cuerpo con masa Kg.</a:t>
            </a:r>
          </a:p>
        </p:txBody>
      </p:sp>
      <p:pic>
        <p:nvPicPr>
          <p:cNvPr id="3" name="2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63688" y="5009564"/>
            <a:ext cx="3384376" cy="1591399"/>
          </a:xfrm>
          <a:prstGeom prst="rect">
            <a:avLst/>
          </a:prstGeom>
        </p:spPr>
      </p:pic>
    </p:spTree>
    <p:extLst>
      <p:ext uri="{BB962C8B-B14F-4D97-AF65-F5344CB8AC3E}">
        <p14:creationId xmlns:p14="http://schemas.microsoft.com/office/powerpoint/2010/main" val="32081259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normAutofit/>
          </a:bodyPr>
          <a:lstStyle/>
          <a:p>
            <a:pPr algn="r"/>
            <a:r>
              <a:rPr lang="es-MX" sz="3600" b="1" dirty="0">
                <a:solidFill>
                  <a:schemeClr val="tx2">
                    <a:lumMod val="60000"/>
                    <a:lumOff val="40000"/>
                  </a:schemeClr>
                </a:solidFill>
              </a:rPr>
              <a:t>Mecánica</a:t>
            </a:r>
            <a:endParaRPr lang="es-ES" sz="3600" b="1" dirty="0">
              <a:solidFill>
                <a:schemeClr val="tx2">
                  <a:lumMod val="60000"/>
                  <a:lumOff val="40000"/>
                </a:schemeClr>
              </a:solidFill>
            </a:endParaRPr>
          </a:p>
        </p:txBody>
      </p:sp>
      <p:sp>
        <p:nvSpPr>
          <p:cNvPr id="4" name="Marcador de contenido 3"/>
          <p:cNvSpPr>
            <a:spLocks noGrp="1"/>
          </p:cNvSpPr>
          <p:nvPr>
            <p:ph idx="1"/>
          </p:nvPr>
        </p:nvSpPr>
        <p:spPr>
          <a:xfrm>
            <a:off x="481838" y="1268760"/>
            <a:ext cx="8229600" cy="3888432"/>
          </a:xfrm>
        </p:spPr>
        <p:txBody>
          <a:bodyPr>
            <a:normAutofit/>
          </a:bodyPr>
          <a:lstStyle/>
          <a:p>
            <a:pPr marL="0" indent="0" algn="ctr">
              <a:buNone/>
            </a:pPr>
            <a:r>
              <a:rPr lang="es-MX" sz="2800" dirty="0">
                <a:solidFill>
                  <a:schemeClr val="tx2">
                    <a:lumMod val="75000"/>
                  </a:schemeClr>
                </a:solidFill>
              </a:rPr>
              <a:t>Sesión 7.  Cinética plana de cuerpos rígido</a:t>
            </a:r>
          </a:p>
          <a:p>
            <a:pPr marL="0" indent="0" algn="ctr">
              <a:buNone/>
            </a:pPr>
            <a:endParaRPr lang="es-MX" sz="1900" b="1" dirty="0"/>
          </a:p>
          <a:p>
            <a:pPr marL="0" indent="0" algn="ctr">
              <a:buNone/>
            </a:pPr>
            <a:r>
              <a:rPr lang="es-MX" sz="1600" b="1" dirty="0"/>
              <a:t>TRABAJO DE SISTEMAS DE FUERZAS </a:t>
            </a:r>
          </a:p>
          <a:p>
            <a:pPr marL="0" indent="0" algn="just">
              <a:lnSpc>
                <a:spcPct val="160000"/>
              </a:lnSpc>
              <a:buNone/>
            </a:pPr>
            <a:r>
              <a:rPr lang="es-MX" sz="1600" b="1" dirty="0"/>
              <a:t>En la mecánica</a:t>
            </a:r>
            <a:r>
              <a:rPr lang="es-MX" sz="1600" dirty="0"/>
              <a:t>, que es base de la ingeniería, </a:t>
            </a:r>
            <a:r>
              <a:rPr lang="es-MX" sz="1600" b="1" dirty="0"/>
              <a:t>el concepto de fuerza es fundamental</a:t>
            </a:r>
            <a:r>
              <a:rPr lang="es-MX" sz="1600" dirty="0"/>
              <a:t>. Es necesario analizar las magnitudes vectoriales ya que las fuerzas son necesarias para analizar su efecto sobre las partículas o sobre los sólidos. Una magnitud física es vectorial si posee módulo, dirección y sentido. </a:t>
            </a:r>
            <a:r>
              <a:rPr lang="es-MX" sz="1600" b="1" dirty="0"/>
              <a:t>Las fuerzas son magnitudes vectoriales que se caracterizan por un punto de aplicación, un módulo y una dirección y sentido</a:t>
            </a:r>
            <a:r>
              <a:rPr lang="es-MX" sz="1600" b="1" dirty="0">
                <a:solidFill>
                  <a:schemeClr val="tx2">
                    <a:lumMod val="75000"/>
                  </a:schemeClr>
                </a:solidFill>
              </a:rPr>
              <a:t>.</a:t>
            </a:r>
            <a:endParaRPr lang="es-ES_tradnl" sz="1600" b="1" dirty="0">
              <a:solidFill>
                <a:schemeClr val="tx2">
                  <a:lumMod val="75000"/>
                </a:schemeClr>
              </a:solidFill>
            </a:endParaRP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624" y="4522812"/>
            <a:ext cx="4320480" cy="21328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862816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17240" y="24185"/>
            <a:ext cx="8229600" cy="1143000"/>
          </a:xfrm>
        </p:spPr>
        <p:txBody>
          <a:bodyPr>
            <a:normAutofit/>
          </a:bodyPr>
          <a:lstStyle/>
          <a:p>
            <a:pPr algn="r"/>
            <a:r>
              <a:rPr lang="es-MX" sz="3600" b="1" dirty="0">
                <a:solidFill>
                  <a:schemeClr val="tx2">
                    <a:lumMod val="60000"/>
                    <a:lumOff val="40000"/>
                  </a:schemeClr>
                </a:solidFill>
              </a:rPr>
              <a:t>Mecánica</a:t>
            </a:r>
            <a:endParaRPr lang="es-ES" sz="3600" b="1" dirty="0">
              <a:solidFill>
                <a:schemeClr val="tx2">
                  <a:lumMod val="60000"/>
                  <a:lumOff val="40000"/>
                </a:schemeClr>
              </a:solidFill>
            </a:endParaRPr>
          </a:p>
        </p:txBody>
      </p:sp>
      <p:sp>
        <p:nvSpPr>
          <p:cNvPr id="4" name="Marcador de contenido 3"/>
          <p:cNvSpPr>
            <a:spLocks noGrp="1"/>
          </p:cNvSpPr>
          <p:nvPr>
            <p:ph idx="1"/>
          </p:nvPr>
        </p:nvSpPr>
        <p:spPr>
          <a:xfrm>
            <a:off x="457200" y="1124744"/>
            <a:ext cx="8229600" cy="3845023"/>
          </a:xfrm>
        </p:spPr>
        <p:txBody>
          <a:bodyPr>
            <a:normAutofit/>
          </a:bodyPr>
          <a:lstStyle/>
          <a:p>
            <a:pPr marL="0" indent="0" algn="ctr">
              <a:buNone/>
            </a:pPr>
            <a:r>
              <a:rPr lang="es-MX" sz="2600" dirty="0">
                <a:solidFill>
                  <a:schemeClr val="tx2">
                    <a:lumMod val="75000"/>
                  </a:schemeClr>
                </a:solidFill>
              </a:rPr>
              <a:t>Sesión 7.  Cinética plana de cuerpos rígidos</a:t>
            </a:r>
          </a:p>
          <a:p>
            <a:pPr marL="0" indent="0" algn="ctr">
              <a:buNone/>
            </a:pPr>
            <a:endParaRPr lang="es-MX" sz="2400" dirty="0">
              <a:solidFill>
                <a:schemeClr val="tx2">
                  <a:lumMod val="75000"/>
                </a:schemeClr>
              </a:solidFill>
            </a:endParaRPr>
          </a:p>
          <a:p>
            <a:pPr marL="0" indent="0" algn="just">
              <a:lnSpc>
                <a:spcPct val="150000"/>
              </a:lnSpc>
              <a:buNone/>
            </a:pPr>
            <a:r>
              <a:rPr lang="es-MX" sz="1700" dirty="0"/>
              <a:t>Con frecuencia varias fuerzas actúan al mismo tiempo sobre un mismo cuerpo. </a:t>
            </a:r>
            <a:r>
              <a:rPr lang="es-MX" sz="1700" b="1" dirty="0"/>
              <a:t>Cuando existe más de una fuerza tenemos lo que se denomina un Sistema de Fuerzas.</a:t>
            </a:r>
            <a:r>
              <a:rPr lang="es-MX" sz="1700" dirty="0"/>
              <a:t> Cada una de las fuerzas actuantes recibe el nombre de componente del sistema. Cuando varias fuerzas actúan sobre un mismo cuerpo, siempre es posible sustituirlas por una única fuerza capaz de producir el mismo efecto. </a:t>
            </a:r>
            <a:r>
              <a:rPr lang="es-MX" sz="1700" b="1" dirty="0"/>
              <a:t>Esa única fuerza que reemplaza a todas se denomina fuerza Resultante.</a:t>
            </a:r>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672" y="4471615"/>
            <a:ext cx="5328592" cy="2362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838077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normAutofit/>
          </a:bodyPr>
          <a:lstStyle/>
          <a:p>
            <a:r>
              <a:rPr lang="es-ES" sz="3600" b="1" dirty="0">
                <a:solidFill>
                  <a:schemeClr val="tx2">
                    <a:lumMod val="60000"/>
                    <a:lumOff val="40000"/>
                  </a:schemeClr>
                </a:solidFill>
              </a:rPr>
              <a:t>Mecánica</a:t>
            </a:r>
          </a:p>
        </p:txBody>
      </p:sp>
      <p:sp>
        <p:nvSpPr>
          <p:cNvPr id="4" name="Marcador de contenido 3"/>
          <p:cNvSpPr>
            <a:spLocks noGrp="1"/>
          </p:cNvSpPr>
          <p:nvPr>
            <p:ph idx="1"/>
          </p:nvPr>
        </p:nvSpPr>
        <p:spPr>
          <a:xfrm>
            <a:off x="458785" y="1233320"/>
            <a:ext cx="8229600" cy="3107381"/>
          </a:xfrm>
        </p:spPr>
        <p:txBody>
          <a:bodyPr>
            <a:normAutofit/>
          </a:bodyPr>
          <a:lstStyle/>
          <a:p>
            <a:pPr marL="0" indent="0">
              <a:buNone/>
            </a:pPr>
            <a:r>
              <a:rPr lang="es-MX" sz="2400" dirty="0">
                <a:solidFill>
                  <a:schemeClr val="tx2">
                    <a:lumMod val="75000"/>
                  </a:schemeClr>
                </a:solidFill>
              </a:rPr>
              <a:t>                     Sesión 7.  Cinética plana de cuerpos rígidos</a:t>
            </a:r>
          </a:p>
          <a:p>
            <a:pPr marL="0" indent="0" algn="just">
              <a:lnSpc>
                <a:spcPct val="150000"/>
              </a:lnSpc>
              <a:buNone/>
            </a:pPr>
            <a:endParaRPr lang="es-MX" sz="1600" dirty="0"/>
          </a:p>
          <a:p>
            <a:pPr marL="0" indent="0" algn="just">
              <a:lnSpc>
                <a:spcPct val="150000"/>
              </a:lnSpc>
              <a:buNone/>
            </a:pPr>
            <a:r>
              <a:rPr lang="es-MX" sz="1600" dirty="0"/>
              <a:t>Al estudiar el efecto de las fuerzas aplicadas sobre un sólido rígido, el objetivo es saber cómo sustituir un sistema de fuerzas por un sistema equivalente más simple</a:t>
            </a:r>
            <a:r>
              <a:rPr lang="es-MX" sz="1600" b="1" dirty="0"/>
              <a:t>. La base será el principio de transmisibilidad</a:t>
            </a:r>
            <a:r>
              <a:rPr lang="es-MX" sz="1600" dirty="0"/>
              <a:t>:  el efecto de una fuerza F sobre un sólido rígido no cambia si la deslizamos a lo largo de su línea de acción (vector deslizante). Las dos fuerzas siguientes  F  y  F’ son equivalentes, es decir:  F = F’.</a:t>
            </a:r>
          </a:p>
          <a:p>
            <a:pPr marL="0" indent="0" algn="ctr">
              <a:buNone/>
            </a:pPr>
            <a:endParaRPr lang="es-MX" sz="2400" dirty="0"/>
          </a:p>
          <a:p>
            <a:pPr marL="0" indent="0" algn="ctr">
              <a:buNone/>
            </a:pPr>
            <a:endParaRPr lang="es-MX" sz="2400" dirty="0"/>
          </a:p>
        </p:txBody>
      </p:sp>
      <p:pic>
        <p:nvPicPr>
          <p:cNvPr id="614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17983"/>
          <a:stretch/>
        </p:blipFill>
        <p:spPr bwMode="auto">
          <a:xfrm>
            <a:off x="1475656" y="4288905"/>
            <a:ext cx="5904656" cy="22944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630191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83568" y="0"/>
            <a:ext cx="8229600" cy="1143000"/>
          </a:xfrm>
        </p:spPr>
        <p:txBody>
          <a:bodyPr>
            <a:normAutofit/>
          </a:bodyPr>
          <a:lstStyle/>
          <a:p>
            <a:pPr algn="r"/>
            <a:r>
              <a:rPr lang="es-ES" sz="3600" b="1" dirty="0">
                <a:solidFill>
                  <a:schemeClr val="tx2">
                    <a:lumMod val="60000"/>
                    <a:lumOff val="40000"/>
                  </a:schemeClr>
                </a:solidFill>
              </a:rPr>
              <a:t>Mecánica</a:t>
            </a:r>
          </a:p>
        </p:txBody>
      </p:sp>
      <p:sp>
        <p:nvSpPr>
          <p:cNvPr id="4" name="Marcador de contenido 3"/>
          <p:cNvSpPr>
            <a:spLocks noGrp="1"/>
          </p:cNvSpPr>
          <p:nvPr>
            <p:ph idx="1"/>
          </p:nvPr>
        </p:nvSpPr>
        <p:spPr>
          <a:xfrm>
            <a:off x="467544" y="980729"/>
            <a:ext cx="8280920" cy="4896544"/>
          </a:xfrm>
        </p:spPr>
        <p:txBody>
          <a:bodyPr>
            <a:normAutofit/>
          </a:bodyPr>
          <a:lstStyle/>
          <a:p>
            <a:pPr marL="0" indent="0" algn="ctr">
              <a:buNone/>
            </a:pPr>
            <a:r>
              <a:rPr lang="es-MX" sz="2400" dirty="0">
                <a:solidFill>
                  <a:schemeClr val="tx2">
                    <a:lumMod val="75000"/>
                  </a:schemeClr>
                </a:solidFill>
              </a:rPr>
              <a:t>Sesión 7.  Cinética plana de cuerpos rígidos</a:t>
            </a:r>
          </a:p>
          <a:p>
            <a:pPr marL="0" indent="0" algn="ctr">
              <a:buNone/>
            </a:pPr>
            <a:endParaRPr lang="es-MX" sz="1600" b="1" dirty="0">
              <a:solidFill>
                <a:schemeClr val="tx2">
                  <a:lumMod val="75000"/>
                </a:schemeClr>
              </a:solidFill>
            </a:endParaRPr>
          </a:p>
          <a:p>
            <a:pPr marL="0" indent="0" algn="ctr">
              <a:buNone/>
            </a:pPr>
            <a:r>
              <a:rPr lang="es-MX" sz="1600" b="1" dirty="0"/>
              <a:t>POTENCIA MECÁNICA</a:t>
            </a:r>
          </a:p>
          <a:p>
            <a:pPr marL="0" indent="0" algn="ctr">
              <a:buNone/>
            </a:pPr>
            <a:endParaRPr lang="es-MX" sz="1600" b="1" dirty="0"/>
          </a:p>
          <a:p>
            <a:pPr marL="0" indent="0" algn="just">
              <a:lnSpc>
                <a:spcPct val="150000"/>
              </a:lnSpc>
              <a:buNone/>
            </a:pPr>
            <a:r>
              <a:rPr lang="es-MX" sz="1600" b="1" dirty="0"/>
              <a:t>Se define como la rapidez con que se realiza un trabajo. </a:t>
            </a:r>
            <a:r>
              <a:rPr lang="es-MX" sz="1600" dirty="0"/>
              <a:t>Se mide en watts (W)</a:t>
            </a:r>
            <a:r>
              <a:rPr lang="es-MX" sz="1600" b="1" dirty="0"/>
              <a:t>. </a:t>
            </a:r>
            <a:r>
              <a:rPr lang="es-MX" sz="1600" dirty="0"/>
              <a:t>Se trata del trabajo desarrollado por una persona o por una maquinaria en un determinado tiempo. La potencia mecánica, en este sentido, es aquella transmitida mediante la puesta en marcha de un mecanismo o el ejercicio de la fuerza física.</a:t>
            </a:r>
          </a:p>
          <a:p>
            <a:pPr marL="0" indent="0" algn="ctr">
              <a:buNone/>
            </a:pPr>
            <a:endParaRPr lang="es-MX" sz="1600" dirty="0"/>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600" y="4149080"/>
            <a:ext cx="4779081" cy="25096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783857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83568" y="36398"/>
            <a:ext cx="8229600" cy="1143000"/>
          </a:xfrm>
        </p:spPr>
        <p:txBody>
          <a:bodyPr>
            <a:normAutofit/>
          </a:bodyPr>
          <a:lstStyle/>
          <a:p>
            <a:pPr algn="r"/>
            <a:r>
              <a:rPr lang="es-MX" sz="3600" b="1" dirty="0">
                <a:solidFill>
                  <a:schemeClr val="tx2">
                    <a:lumMod val="60000"/>
                    <a:lumOff val="40000"/>
                  </a:schemeClr>
                </a:solidFill>
              </a:rPr>
              <a:t>Mecánica</a:t>
            </a:r>
            <a:endParaRPr lang="es-ES" sz="3600" b="1" dirty="0">
              <a:solidFill>
                <a:schemeClr val="tx2">
                  <a:lumMod val="60000"/>
                  <a:lumOff val="40000"/>
                </a:schemeClr>
              </a:solidFill>
            </a:endParaRPr>
          </a:p>
        </p:txBody>
      </p:sp>
      <p:sp>
        <p:nvSpPr>
          <p:cNvPr id="4" name="Marcador de contenido 3"/>
          <p:cNvSpPr>
            <a:spLocks noGrp="1"/>
          </p:cNvSpPr>
          <p:nvPr>
            <p:ph idx="1"/>
          </p:nvPr>
        </p:nvSpPr>
        <p:spPr>
          <a:xfrm>
            <a:off x="448200" y="764704"/>
            <a:ext cx="8229600" cy="4392488"/>
          </a:xfrm>
        </p:spPr>
        <p:txBody>
          <a:bodyPr>
            <a:normAutofit/>
          </a:bodyPr>
          <a:lstStyle/>
          <a:p>
            <a:pPr marL="0" indent="0" algn="ctr">
              <a:buNone/>
            </a:pPr>
            <a:r>
              <a:rPr lang="es-MX" sz="2400" dirty="0">
                <a:solidFill>
                  <a:schemeClr val="tx2">
                    <a:lumMod val="75000"/>
                  </a:schemeClr>
                </a:solidFill>
              </a:rPr>
              <a:t> Sesión 7.  Cinética plana de cuerpos rígidos</a:t>
            </a:r>
          </a:p>
          <a:p>
            <a:pPr marL="0" indent="0" algn="ctr">
              <a:buNone/>
            </a:pPr>
            <a:endParaRPr lang="es-MX" sz="1600" dirty="0">
              <a:solidFill>
                <a:schemeClr val="tx2">
                  <a:lumMod val="75000"/>
                </a:schemeClr>
              </a:solidFill>
            </a:endParaRPr>
          </a:p>
          <a:p>
            <a:pPr marL="0" indent="0" algn="ctr">
              <a:buNone/>
            </a:pPr>
            <a:r>
              <a:rPr lang="es-MX" sz="1600" b="1" dirty="0"/>
              <a:t>ENERGÍA CINÉTICA DE UN CUERPO RÍGIDO</a:t>
            </a:r>
          </a:p>
          <a:p>
            <a:pPr marL="0" indent="0" algn="just">
              <a:buNone/>
            </a:pPr>
            <a:r>
              <a:rPr lang="es-MX" sz="1600" dirty="0"/>
              <a:t>La energía cinética de un cuerpo </a:t>
            </a:r>
            <a:r>
              <a:rPr lang="es-MX" sz="1600" b="1" dirty="0"/>
              <a:t>rígido se refiere al análisis de sus movimientos. </a:t>
            </a:r>
            <a:r>
              <a:rPr lang="es-MX" sz="1600" dirty="0"/>
              <a:t>Los movimientos de un cuerpo rígido se caracteriza por ser:</a:t>
            </a:r>
          </a:p>
        </p:txBody>
      </p:sp>
      <p:sp>
        <p:nvSpPr>
          <p:cNvPr id="3" name="2 CuadroTexto"/>
          <p:cNvSpPr txBox="1"/>
          <p:nvPr/>
        </p:nvSpPr>
        <p:spPr>
          <a:xfrm>
            <a:off x="439200" y="2432392"/>
            <a:ext cx="3744416" cy="1323439"/>
          </a:xfrm>
          <a:prstGeom prst="rect">
            <a:avLst/>
          </a:prstGeom>
          <a:noFill/>
        </p:spPr>
        <p:txBody>
          <a:bodyPr wrap="square" rtlCol="0">
            <a:spAutoFit/>
          </a:bodyPr>
          <a:lstStyle/>
          <a:p>
            <a:pPr algn="just"/>
            <a:r>
              <a:rPr lang="es-MX" sz="1600" b="1" dirty="0"/>
              <a:t>MOVIMIENTO DE TRASLACIÓN:</a:t>
            </a:r>
          </a:p>
          <a:p>
            <a:pPr algn="just"/>
            <a:r>
              <a:rPr lang="es-MX" sz="1600" dirty="0"/>
              <a:t>Los puntos del sólido se mueven en trayectorias paralelas. La velocidad de un punto del sólido es la misma que la velocidad del centro de masas. </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8200" y="4077072"/>
            <a:ext cx="3744416" cy="25202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5 CuadroTexto"/>
          <p:cNvSpPr txBox="1"/>
          <p:nvPr/>
        </p:nvSpPr>
        <p:spPr>
          <a:xfrm>
            <a:off x="4414595" y="2432392"/>
            <a:ext cx="4139952" cy="1815882"/>
          </a:xfrm>
          <a:prstGeom prst="rect">
            <a:avLst/>
          </a:prstGeom>
          <a:noFill/>
        </p:spPr>
        <p:txBody>
          <a:bodyPr wrap="square" rtlCol="0">
            <a:spAutoFit/>
          </a:bodyPr>
          <a:lstStyle/>
          <a:p>
            <a:pPr algn="just"/>
            <a:r>
              <a:rPr lang="es-MX" sz="1600" b="1" dirty="0"/>
              <a:t>MOVIMIENTO DE ROTACIÓN:</a:t>
            </a:r>
          </a:p>
          <a:p>
            <a:pPr algn="just"/>
            <a:r>
              <a:rPr lang="es-MX" sz="1600" dirty="0"/>
              <a:t>En el movimiento de rotación alrededor de un eje que pasa por el centro de masas, la velocidad de un punto del sólido es proporcional al radio de la circunferencia que describe y su dirección es tangente a dicha circunferencia.</a:t>
            </a:r>
          </a:p>
        </p:txBody>
      </p:sp>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4254263"/>
            <a:ext cx="3995936" cy="25202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940254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12086" y="49188"/>
            <a:ext cx="8229600" cy="1143000"/>
          </a:xfrm>
        </p:spPr>
        <p:txBody>
          <a:bodyPr>
            <a:normAutofit/>
          </a:bodyPr>
          <a:lstStyle/>
          <a:p>
            <a:pPr algn="r"/>
            <a:r>
              <a:rPr lang="es-MX" sz="3600" b="1" dirty="0">
                <a:solidFill>
                  <a:schemeClr val="tx2">
                    <a:lumMod val="60000"/>
                    <a:lumOff val="40000"/>
                  </a:schemeClr>
                </a:solidFill>
              </a:rPr>
              <a:t>Mecánica</a:t>
            </a:r>
            <a:endParaRPr lang="es-ES" sz="3600" b="1" dirty="0">
              <a:solidFill>
                <a:schemeClr val="tx2">
                  <a:lumMod val="60000"/>
                  <a:lumOff val="40000"/>
                </a:schemeClr>
              </a:solidFill>
            </a:endParaRPr>
          </a:p>
        </p:txBody>
      </p:sp>
      <p:sp>
        <p:nvSpPr>
          <p:cNvPr id="4" name="Marcador de contenido 3"/>
          <p:cNvSpPr>
            <a:spLocks noGrp="1"/>
          </p:cNvSpPr>
          <p:nvPr>
            <p:ph idx="1"/>
          </p:nvPr>
        </p:nvSpPr>
        <p:spPr>
          <a:xfrm>
            <a:off x="539552" y="620688"/>
            <a:ext cx="8064896" cy="5329807"/>
          </a:xfrm>
        </p:spPr>
        <p:txBody>
          <a:bodyPr>
            <a:normAutofit/>
          </a:bodyPr>
          <a:lstStyle/>
          <a:p>
            <a:pPr marL="0" indent="0" algn="ctr">
              <a:buNone/>
            </a:pPr>
            <a:endParaRPr lang="es-MX" sz="2400" dirty="0">
              <a:solidFill>
                <a:schemeClr val="tx2">
                  <a:lumMod val="75000"/>
                </a:schemeClr>
              </a:solidFill>
            </a:endParaRPr>
          </a:p>
          <a:p>
            <a:pPr marL="0" indent="0" algn="ctr">
              <a:buNone/>
            </a:pPr>
            <a:r>
              <a:rPr lang="es-MX" sz="2400" dirty="0">
                <a:solidFill>
                  <a:schemeClr val="tx2">
                    <a:lumMod val="75000"/>
                  </a:schemeClr>
                </a:solidFill>
              </a:rPr>
              <a:t>Sesión 7.  Cinética plana de cuerpos rígidos</a:t>
            </a:r>
          </a:p>
        </p:txBody>
      </p:sp>
      <p:sp>
        <p:nvSpPr>
          <p:cNvPr id="3" name="2 CuadroTexto"/>
          <p:cNvSpPr txBox="1"/>
          <p:nvPr/>
        </p:nvSpPr>
        <p:spPr>
          <a:xfrm>
            <a:off x="539552" y="1700808"/>
            <a:ext cx="3888432" cy="2862322"/>
          </a:xfrm>
          <a:prstGeom prst="rect">
            <a:avLst/>
          </a:prstGeom>
          <a:noFill/>
        </p:spPr>
        <p:txBody>
          <a:bodyPr wrap="square" rtlCol="0">
            <a:spAutoFit/>
          </a:bodyPr>
          <a:lstStyle/>
          <a:p>
            <a:r>
              <a:rPr lang="es-MX" sz="1600" b="1" dirty="0"/>
              <a:t>MOVIMIENTO DE TRASLACIÓN PURA:</a:t>
            </a:r>
          </a:p>
          <a:p>
            <a:pPr algn="just"/>
            <a:r>
              <a:rPr lang="es-MX" sz="1600" dirty="0"/>
              <a:t>Se da cuando el cuerpo cambia de posición sin cambiar su orientación, todos los puntos del cuerpo sufren el mismo desplazamiento a medida que transcurre el tiempo. Es posible demostrar que el centro de masa en lo que a traslación se refiere, se comporta como si toda la masa estuviera concentrada en dicho punto y como si todas las fuerzas externas actuaran sobre él.</a:t>
            </a:r>
          </a:p>
          <a:p>
            <a:pPr algn="just"/>
            <a:endParaRPr lang="es-MX"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8730" y="4365104"/>
            <a:ext cx="4410075" cy="22322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CuadroTexto"/>
          <p:cNvSpPr txBox="1"/>
          <p:nvPr/>
        </p:nvSpPr>
        <p:spPr>
          <a:xfrm>
            <a:off x="4788024" y="1717988"/>
            <a:ext cx="3672408" cy="2308324"/>
          </a:xfrm>
          <a:prstGeom prst="rect">
            <a:avLst/>
          </a:prstGeom>
          <a:noFill/>
        </p:spPr>
        <p:txBody>
          <a:bodyPr wrap="square" rtlCol="0">
            <a:spAutoFit/>
          </a:bodyPr>
          <a:lstStyle/>
          <a:p>
            <a:pPr algn="just"/>
            <a:r>
              <a:rPr lang="es-MX" sz="1600" b="1" dirty="0"/>
              <a:t>MOVIMIENTO DE ROTACIÓN PURA:</a:t>
            </a:r>
          </a:p>
          <a:p>
            <a:pPr algn="just"/>
            <a:r>
              <a:rPr lang="es-MX" sz="1600" dirty="0"/>
              <a:t>Se da cuando un cuerpo cambia su orientación mientras se mueve, de tal forma que todas las partículas que lo conforman describen trayectorias circulares con centro en el eje de rotación. En estas condiciones, el centro de rotación permanece fijo respecto a un sistema de referencia fijo en tierra. </a:t>
            </a:r>
          </a:p>
        </p:txBody>
      </p:sp>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68044" y="4077072"/>
            <a:ext cx="3744416" cy="24458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34680413"/>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13067</TotalTime>
  <Words>1262</Words>
  <Application>Microsoft Office PowerPoint</Application>
  <PresentationFormat>Presentación en pantalla (4:3)</PresentationFormat>
  <Paragraphs>106</Paragraphs>
  <Slides>12</Slides>
  <Notes>12</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12</vt:i4>
      </vt:variant>
    </vt:vector>
  </HeadingPairs>
  <TitlesOfParts>
    <vt:vector size="16" baseType="lpstr">
      <vt:lpstr>Arial</vt:lpstr>
      <vt:lpstr>Calibri</vt:lpstr>
      <vt:lpstr>Cambria Math</vt:lpstr>
      <vt:lpstr>Tema de Office</vt:lpstr>
      <vt:lpstr> Mecánica</vt:lpstr>
      <vt:lpstr>Mecánica</vt:lpstr>
      <vt:lpstr>Mecánica</vt:lpstr>
      <vt:lpstr>Mecánica</vt:lpstr>
      <vt:lpstr>Mecánica</vt:lpstr>
      <vt:lpstr>Mecánica</vt:lpstr>
      <vt:lpstr>Mecánica</vt:lpstr>
      <vt:lpstr>Mecánica</vt:lpstr>
      <vt:lpstr>Mecánica</vt:lpstr>
      <vt:lpstr>Mecánica</vt:lpstr>
      <vt:lpstr>Mecánica</vt:lpstr>
      <vt:lpstr>Mecánica</vt:lpstr>
    </vt:vector>
  </TitlesOfParts>
  <Company>UNIVERSIDAD VALLE DEL GRIJALVA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Licenciaturas No escolarizadas Cuatrimestrales</dc:title>
  <dc:creator>Rafael Campos Hernández;Alejandra Castellanos Rodríguez</dc:creator>
  <cp:lastModifiedBy>Vero</cp:lastModifiedBy>
  <cp:revision>297</cp:revision>
  <cp:lastPrinted>2011-05-02T22:42:52Z</cp:lastPrinted>
  <dcterms:created xsi:type="dcterms:W3CDTF">2010-02-23T16:42:16Z</dcterms:created>
  <dcterms:modified xsi:type="dcterms:W3CDTF">2018-08-09T18:38:44Z</dcterms:modified>
</cp:coreProperties>
</file>